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 id="258" r:id="rId6"/>
    <p:sldId id="257" r:id="rId7"/>
    <p:sldId id="259" r:id="rId8"/>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75"/>
    <p:restoredTop sz="94656"/>
  </p:normalViewPr>
  <p:slideViewPr>
    <p:cSldViewPr snapToGrid="0" snapToObjects="1">
      <p:cViewPr>
        <p:scale>
          <a:sx n="46" d="100"/>
          <a:sy n="46" d="100"/>
        </p:scale>
        <p:origin x="2060" y="32"/>
      </p:cViewPr>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pe, Stacy" userId="354d3443-04c3-4770-b657-87337a0b9269" providerId="ADAL" clId="{5DC78E48-974E-4F9A-B87B-40AC1348E9A8}"/>
    <pc:docChg chg="modSld">
      <pc:chgData name="Pope, Stacy" userId="354d3443-04c3-4770-b657-87337a0b9269" providerId="ADAL" clId="{5DC78E48-974E-4F9A-B87B-40AC1348E9A8}" dt="2023-08-08T16:07:05.066" v="10" actId="20577"/>
      <pc:docMkLst>
        <pc:docMk/>
      </pc:docMkLst>
      <pc:sldChg chg="modSp mod">
        <pc:chgData name="Pope, Stacy" userId="354d3443-04c3-4770-b657-87337a0b9269" providerId="ADAL" clId="{5DC78E48-974E-4F9A-B87B-40AC1348E9A8}" dt="2023-08-08T16:06:25.830" v="3" actId="20577"/>
        <pc:sldMkLst>
          <pc:docMk/>
          <pc:sldMk cId="4118684726" sldId="256"/>
        </pc:sldMkLst>
        <pc:spChg chg="mod">
          <ac:chgData name="Pope, Stacy" userId="354d3443-04c3-4770-b657-87337a0b9269" providerId="ADAL" clId="{5DC78E48-974E-4F9A-B87B-40AC1348E9A8}" dt="2023-08-08T16:06:25.830" v="3" actId="20577"/>
          <ac:spMkLst>
            <pc:docMk/>
            <pc:sldMk cId="4118684726" sldId="256"/>
            <ac:spMk id="42" creationId="{AE05BE13-2305-0A42-AD05-A14066396DA6}"/>
          </ac:spMkLst>
        </pc:spChg>
      </pc:sldChg>
      <pc:sldChg chg="modSp mod">
        <pc:chgData name="Pope, Stacy" userId="354d3443-04c3-4770-b657-87337a0b9269" providerId="ADAL" clId="{5DC78E48-974E-4F9A-B87B-40AC1348E9A8}" dt="2023-08-08T16:07:05.066" v="10" actId="20577"/>
        <pc:sldMkLst>
          <pc:docMk/>
          <pc:sldMk cId="4257584393" sldId="258"/>
        </pc:sldMkLst>
        <pc:spChg chg="mod">
          <ac:chgData name="Pope, Stacy" userId="354d3443-04c3-4770-b657-87337a0b9269" providerId="ADAL" clId="{5DC78E48-974E-4F9A-B87B-40AC1348E9A8}" dt="2023-08-08T16:07:05.066" v="10" actId="20577"/>
          <ac:spMkLst>
            <pc:docMk/>
            <pc:sldMk cId="4257584393" sldId="258"/>
            <ac:spMk id="7" creationId="{AFA4DF17-A2EB-2A13-6027-2F48C9138AC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03AB7E-7682-DC46-9419-0A32F1381CC9}"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6599A-7FBE-D244-9CFE-3CAC2C2B534C}" type="slidenum">
              <a:rPr lang="en-US" smtClean="0"/>
              <a:t>‹#›</a:t>
            </a:fld>
            <a:endParaRPr lang="en-US"/>
          </a:p>
        </p:txBody>
      </p:sp>
    </p:spTree>
    <p:extLst>
      <p:ext uri="{BB962C8B-B14F-4D97-AF65-F5344CB8AC3E}">
        <p14:creationId xmlns:p14="http://schemas.microsoft.com/office/powerpoint/2010/main" val="711224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03AB7E-7682-DC46-9419-0A32F1381CC9}"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6599A-7FBE-D244-9CFE-3CAC2C2B534C}" type="slidenum">
              <a:rPr lang="en-US" smtClean="0"/>
              <a:t>‹#›</a:t>
            </a:fld>
            <a:endParaRPr lang="en-US"/>
          </a:p>
        </p:txBody>
      </p:sp>
    </p:spTree>
    <p:extLst>
      <p:ext uri="{BB962C8B-B14F-4D97-AF65-F5344CB8AC3E}">
        <p14:creationId xmlns:p14="http://schemas.microsoft.com/office/powerpoint/2010/main" val="16291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03AB7E-7682-DC46-9419-0A32F1381CC9}"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6599A-7FBE-D244-9CFE-3CAC2C2B534C}" type="slidenum">
              <a:rPr lang="en-US" smtClean="0"/>
              <a:t>‹#›</a:t>
            </a:fld>
            <a:endParaRPr lang="en-US"/>
          </a:p>
        </p:txBody>
      </p:sp>
    </p:spTree>
    <p:extLst>
      <p:ext uri="{BB962C8B-B14F-4D97-AF65-F5344CB8AC3E}">
        <p14:creationId xmlns:p14="http://schemas.microsoft.com/office/powerpoint/2010/main" val="2155741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03AB7E-7682-DC46-9419-0A32F1381CC9}"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6599A-7FBE-D244-9CFE-3CAC2C2B534C}" type="slidenum">
              <a:rPr lang="en-US" smtClean="0"/>
              <a:t>‹#›</a:t>
            </a:fld>
            <a:endParaRPr lang="en-US"/>
          </a:p>
        </p:txBody>
      </p:sp>
    </p:spTree>
    <p:extLst>
      <p:ext uri="{BB962C8B-B14F-4D97-AF65-F5344CB8AC3E}">
        <p14:creationId xmlns:p14="http://schemas.microsoft.com/office/powerpoint/2010/main" val="116603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03AB7E-7682-DC46-9419-0A32F1381CC9}"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6599A-7FBE-D244-9CFE-3CAC2C2B534C}" type="slidenum">
              <a:rPr lang="en-US" smtClean="0"/>
              <a:t>‹#›</a:t>
            </a:fld>
            <a:endParaRPr lang="en-US"/>
          </a:p>
        </p:txBody>
      </p:sp>
    </p:spTree>
    <p:extLst>
      <p:ext uri="{BB962C8B-B14F-4D97-AF65-F5344CB8AC3E}">
        <p14:creationId xmlns:p14="http://schemas.microsoft.com/office/powerpoint/2010/main" val="3400591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03AB7E-7682-DC46-9419-0A32F1381CC9}" type="datetimeFigureOut">
              <a:rPr lang="en-US" smtClean="0"/>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6599A-7FBE-D244-9CFE-3CAC2C2B534C}" type="slidenum">
              <a:rPr lang="en-US" smtClean="0"/>
              <a:t>‹#›</a:t>
            </a:fld>
            <a:endParaRPr lang="en-US"/>
          </a:p>
        </p:txBody>
      </p:sp>
    </p:spTree>
    <p:extLst>
      <p:ext uri="{BB962C8B-B14F-4D97-AF65-F5344CB8AC3E}">
        <p14:creationId xmlns:p14="http://schemas.microsoft.com/office/powerpoint/2010/main" val="2460718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03AB7E-7682-DC46-9419-0A32F1381CC9}" type="datetimeFigureOut">
              <a:rPr lang="en-US" smtClean="0"/>
              <a:t>8/8/2023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D6599A-7FBE-D244-9CFE-3CAC2C2B534C}" type="slidenum">
              <a:rPr lang="en-US" smtClean="0"/>
              <a:t>‹#›</a:t>
            </a:fld>
            <a:endParaRPr lang="en-US"/>
          </a:p>
        </p:txBody>
      </p:sp>
    </p:spTree>
    <p:extLst>
      <p:ext uri="{BB962C8B-B14F-4D97-AF65-F5344CB8AC3E}">
        <p14:creationId xmlns:p14="http://schemas.microsoft.com/office/powerpoint/2010/main" val="2488847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03AB7E-7682-DC46-9419-0A32F1381CC9}" type="datetimeFigureOut">
              <a:rPr lang="en-US" smtClean="0"/>
              <a:t>8/8/2023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D6599A-7FBE-D244-9CFE-3CAC2C2B534C}" type="slidenum">
              <a:rPr lang="en-US" smtClean="0"/>
              <a:t>‹#›</a:t>
            </a:fld>
            <a:endParaRPr lang="en-US"/>
          </a:p>
        </p:txBody>
      </p:sp>
    </p:spTree>
    <p:extLst>
      <p:ext uri="{BB962C8B-B14F-4D97-AF65-F5344CB8AC3E}">
        <p14:creationId xmlns:p14="http://schemas.microsoft.com/office/powerpoint/2010/main" val="2036835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03AB7E-7682-DC46-9419-0A32F1381CC9}" type="datetimeFigureOut">
              <a:rPr lang="en-US" smtClean="0"/>
              <a:t>8/8/2023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D6599A-7FBE-D244-9CFE-3CAC2C2B534C}" type="slidenum">
              <a:rPr lang="en-US" smtClean="0"/>
              <a:t>‹#›</a:t>
            </a:fld>
            <a:endParaRPr lang="en-US"/>
          </a:p>
        </p:txBody>
      </p:sp>
    </p:spTree>
    <p:extLst>
      <p:ext uri="{BB962C8B-B14F-4D97-AF65-F5344CB8AC3E}">
        <p14:creationId xmlns:p14="http://schemas.microsoft.com/office/powerpoint/2010/main" val="2782307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8E03AB7E-7682-DC46-9419-0A32F1381CC9}" type="datetimeFigureOut">
              <a:rPr lang="en-US" smtClean="0"/>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6599A-7FBE-D244-9CFE-3CAC2C2B534C}" type="slidenum">
              <a:rPr lang="en-US" smtClean="0"/>
              <a:t>‹#›</a:t>
            </a:fld>
            <a:endParaRPr lang="en-US"/>
          </a:p>
        </p:txBody>
      </p:sp>
    </p:spTree>
    <p:extLst>
      <p:ext uri="{BB962C8B-B14F-4D97-AF65-F5344CB8AC3E}">
        <p14:creationId xmlns:p14="http://schemas.microsoft.com/office/powerpoint/2010/main" val="2916322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8E03AB7E-7682-DC46-9419-0A32F1381CC9}" type="datetimeFigureOut">
              <a:rPr lang="en-US" smtClean="0"/>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6599A-7FBE-D244-9CFE-3CAC2C2B534C}" type="slidenum">
              <a:rPr lang="en-US" smtClean="0"/>
              <a:t>‹#›</a:t>
            </a:fld>
            <a:endParaRPr lang="en-US"/>
          </a:p>
        </p:txBody>
      </p:sp>
    </p:spTree>
    <p:extLst>
      <p:ext uri="{BB962C8B-B14F-4D97-AF65-F5344CB8AC3E}">
        <p14:creationId xmlns:p14="http://schemas.microsoft.com/office/powerpoint/2010/main" val="2332460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8E03AB7E-7682-DC46-9419-0A32F1381CC9}" type="datetimeFigureOut">
              <a:rPr lang="en-US" smtClean="0"/>
              <a:t>8/8/2023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95D6599A-7FBE-D244-9CFE-3CAC2C2B534C}" type="slidenum">
              <a:rPr lang="en-US" smtClean="0"/>
              <a:t>‹#›</a:t>
            </a:fld>
            <a:endParaRPr lang="en-US"/>
          </a:p>
        </p:txBody>
      </p:sp>
    </p:spTree>
    <p:extLst>
      <p:ext uri="{BB962C8B-B14F-4D97-AF65-F5344CB8AC3E}">
        <p14:creationId xmlns:p14="http://schemas.microsoft.com/office/powerpoint/2010/main" val="2544060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tacy.pope@sfisd.or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stacy.pope@sfisd.or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AA537E50-2947-E14A-8594-2D74B0D35084}"/>
              </a:ext>
            </a:extLst>
          </p:cNvPr>
          <p:cNvPicPr>
            <a:picLocks noChangeAspect="1"/>
          </p:cNvPicPr>
          <p:nvPr/>
        </p:nvPicPr>
        <p:blipFill>
          <a:blip r:embed="rId2"/>
          <a:stretch>
            <a:fillRect/>
          </a:stretch>
        </p:blipFill>
        <p:spPr>
          <a:xfrm>
            <a:off x="-241395" y="-172734"/>
            <a:ext cx="3109931" cy="1772949"/>
          </a:xfrm>
          <a:prstGeom prst="rect">
            <a:avLst/>
          </a:prstGeom>
        </p:spPr>
      </p:pic>
      <p:sp>
        <p:nvSpPr>
          <p:cNvPr id="7" name="Oval 6">
            <a:extLst>
              <a:ext uri="{FF2B5EF4-FFF2-40B4-BE49-F238E27FC236}">
                <a16:creationId xmlns:a16="http://schemas.microsoft.com/office/drawing/2014/main" id="{D799492C-D8AD-F24C-9314-B89C5639B4AD}"/>
              </a:ext>
            </a:extLst>
          </p:cNvPr>
          <p:cNvSpPr/>
          <p:nvPr/>
        </p:nvSpPr>
        <p:spPr>
          <a:xfrm>
            <a:off x="4530372" y="59146"/>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ED04FBDE-5530-EC4B-8C3A-751C3725B18B}"/>
              </a:ext>
            </a:extLst>
          </p:cNvPr>
          <p:cNvSpPr/>
          <p:nvPr/>
        </p:nvSpPr>
        <p:spPr>
          <a:xfrm>
            <a:off x="56847" y="59146"/>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A9F26E8-8048-9140-A0DF-BB2FE8CCB14D}"/>
              </a:ext>
            </a:extLst>
          </p:cNvPr>
          <p:cNvSpPr/>
          <p:nvPr/>
        </p:nvSpPr>
        <p:spPr>
          <a:xfrm>
            <a:off x="338865" y="59146"/>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11E46B3C-A961-FD4A-B086-5271B1BBF095}"/>
              </a:ext>
            </a:extLst>
          </p:cNvPr>
          <p:cNvSpPr/>
          <p:nvPr/>
        </p:nvSpPr>
        <p:spPr>
          <a:xfrm>
            <a:off x="617708" y="59146"/>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910BED8-0607-B044-8BCA-A57D0EA3D3D8}"/>
              </a:ext>
            </a:extLst>
          </p:cNvPr>
          <p:cNvSpPr/>
          <p:nvPr/>
        </p:nvSpPr>
        <p:spPr>
          <a:xfrm>
            <a:off x="896551" y="59146"/>
            <a:ext cx="137160" cy="137160"/>
          </a:xfrm>
          <a:prstGeom prst="ellipse">
            <a:avLst/>
          </a:prstGeom>
          <a:solidFill>
            <a:srgbClr val="73FB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A9E9417-4E12-384C-8414-48B254C9656B}"/>
              </a:ext>
            </a:extLst>
          </p:cNvPr>
          <p:cNvSpPr/>
          <p:nvPr/>
        </p:nvSpPr>
        <p:spPr>
          <a:xfrm>
            <a:off x="1175394" y="59146"/>
            <a:ext cx="137160" cy="137160"/>
          </a:xfrm>
          <a:prstGeom prst="ellipse">
            <a:avLst/>
          </a:prstGeom>
          <a:solidFill>
            <a:srgbClr val="FFD5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73FC96E-BAF7-EC43-8323-08602CF6DE7C}"/>
              </a:ext>
            </a:extLst>
          </p:cNvPr>
          <p:cNvSpPr/>
          <p:nvPr/>
        </p:nvSpPr>
        <p:spPr>
          <a:xfrm>
            <a:off x="1454237" y="59146"/>
            <a:ext cx="137160" cy="137160"/>
          </a:xfrm>
          <a:prstGeom prst="ellipse">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5E18D80-3450-4E4B-BA56-0207D887D614}"/>
              </a:ext>
            </a:extLst>
          </p:cNvPr>
          <p:cNvSpPr/>
          <p:nvPr/>
        </p:nvSpPr>
        <p:spPr>
          <a:xfrm>
            <a:off x="1733080" y="59146"/>
            <a:ext cx="137160" cy="137160"/>
          </a:xfrm>
          <a:prstGeom prst="ellipse">
            <a:avLst/>
          </a:prstGeom>
          <a:solidFill>
            <a:srgbClr val="FF2F9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7CBC384-A246-9B49-948F-F936DA12928C}"/>
              </a:ext>
            </a:extLst>
          </p:cNvPr>
          <p:cNvSpPr/>
          <p:nvPr/>
        </p:nvSpPr>
        <p:spPr>
          <a:xfrm>
            <a:off x="2015098" y="59146"/>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7A6C156-B0EF-7041-8FBD-32995BBAE6FA}"/>
              </a:ext>
            </a:extLst>
          </p:cNvPr>
          <p:cNvSpPr/>
          <p:nvPr/>
        </p:nvSpPr>
        <p:spPr>
          <a:xfrm>
            <a:off x="2292916" y="59146"/>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1BC1B385-CA5A-7E45-B573-3826530CFBFC}"/>
              </a:ext>
            </a:extLst>
          </p:cNvPr>
          <p:cNvSpPr/>
          <p:nvPr/>
        </p:nvSpPr>
        <p:spPr>
          <a:xfrm>
            <a:off x="2570734" y="59146"/>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9C697D3-621D-7C48-BF1E-809A0362D54B}"/>
              </a:ext>
            </a:extLst>
          </p:cNvPr>
          <p:cNvSpPr/>
          <p:nvPr/>
        </p:nvSpPr>
        <p:spPr>
          <a:xfrm>
            <a:off x="2851627" y="59146"/>
            <a:ext cx="137160" cy="137160"/>
          </a:xfrm>
          <a:prstGeom prst="ellipse">
            <a:avLst/>
          </a:prstGeom>
          <a:solidFill>
            <a:srgbClr val="73FB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28B79C97-0109-3949-B137-D6D67AE6D38A}"/>
              </a:ext>
            </a:extLst>
          </p:cNvPr>
          <p:cNvSpPr/>
          <p:nvPr/>
        </p:nvSpPr>
        <p:spPr>
          <a:xfrm>
            <a:off x="3132520" y="59146"/>
            <a:ext cx="137160" cy="137160"/>
          </a:xfrm>
          <a:prstGeom prst="ellipse">
            <a:avLst/>
          </a:prstGeom>
          <a:solidFill>
            <a:srgbClr val="FFD5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DF4709EA-3843-E346-80F0-4CFB9F824B36}"/>
              </a:ext>
            </a:extLst>
          </p:cNvPr>
          <p:cNvSpPr/>
          <p:nvPr/>
        </p:nvSpPr>
        <p:spPr>
          <a:xfrm>
            <a:off x="3413413" y="59146"/>
            <a:ext cx="137160" cy="137160"/>
          </a:xfrm>
          <a:prstGeom prst="ellipse">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C7CF12BC-6D4D-1C4C-8E40-8178FEF1BC10}"/>
              </a:ext>
            </a:extLst>
          </p:cNvPr>
          <p:cNvSpPr/>
          <p:nvPr/>
        </p:nvSpPr>
        <p:spPr>
          <a:xfrm>
            <a:off x="3694306" y="59146"/>
            <a:ext cx="137160" cy="137160"/>
          </a:xfrm>
          <a:prstGeom prst="ellipse">
            <a:avLst/>
          </a:prstGeom>
          <a:solidFill>
            <a:srgbClr val="FF2F9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2AAE7FE-A101-0E4C-8CCA-CA6A28120DC8}"/>
              </a:ext>
            </a:extLst>
          </p:cNvPr>
          <p:cNvSpPr/>
          <p:nvPr/>
        </p:nvSpPr>
        <p:spPr>
          <a:xfrm>
            <a:off x="3975199" y="59146"/>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9866E9E-C865-4544-A15F-D091CC2FF0C5}"/>
              </a:ext>
            </a:extLst>
          </p:cNvPr>
          <p:cNvSpPr/>
          <p:nvPr/>
        </p:nvSpPr>
        <p:spPr>
          <a:xfrm>
            <a:off x="4252917" y="59146"/>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67F3AA77-A9CF-3F44-9E5D-84DF63DEA265}"/>
              </a:ext>
            </a:extLst>
          </p:cNvPr>
          <p:cNvSpPr/>
          <p:nvPr/>
        </p:nvSpPr>
        <p:spPr>
          <a:xfrm>
            <a:off x="7492564" y="1110948"/>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CE7A901D-D35E-D440-90F8-D58000B4AC18}"/>
              </a:ext>
            </a:extLst>
          </p:cNvPr>
          <p:cNvSpPr txBox="1"/>
          <p:nvPr/>
        </p:nvSpPr>
        <p:spPr>
          <a:xfrm>
            <a:off x="39870" y="1010251"/>
            <a:ext cx="3241446" cy="338554"/>
          </a:xfrm>
          <a:prstGeom prst="rect">
            <a:avLst/>
          </a:prstGeom>
          <a:noFill/>
          <a:effectLst>
            <a:softEdge rad="31750"/>
          </a:effectLst>
        </p:spPr>
        <p:txBody>
          <a:bodyPr wrap="square" rtlCol="0">
            <a:spAutoFit/>
          </a:bodyPr>
          <a:lstStyle/>
          <a:p>
            <a:r>
              <a:rPr lang="en-US" sz="1600" dirty="0">
                <a:effectLst>
                  <a:outerShdw blurRad="50800" dist="38100" dir="2700000" algn="tl" rotWithShape="0">
                    <a:prstClr val="black">
                      <a:alpha val="40000"/>
                    </a:prstClr>
                  </a:outerShdw>
                </a:effectLst>
                <a:latin typeface="Century Gothic" panose="020B0502020202020204" pitchFamily="34" charset="0"/>
                <a:ea typeface="AGThatsANoFromMe Medium" panose="02000603000000000000" pitchFamily="2" charset="0"/>
              </a:rPr>
              <a:t>PARENT INFORMATION LETTER</a:t>
            </a:r>
          </a:p>
        </p:txBody>
      </p:sp>
      <p:sp>
        <p:nvSpPr>
          <p:cNvPr id="26" name="Oval 25">
            <a:extLst>
              <a:ext uri="{FF2B5EF4-FFF2-40B4-BE49-F238E27FC236}">
                <a16:creationId xmlns:a16="http://schemas.microsoft.com/office/drawing/2014/main" id="{5FA22242-1402-CC46-A98B-76CF448B0E31}"/>
              </a:ext>
            </a:extLst>
          </p:cNvPr>
          <p:cNvSpPr/>
          <p:nvPr/>
        </p:nvSpPr>
        <p:spPr>
          <a:xfrm>
            <a:off x="3019039" y="1110948"/>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344C7CD-F00A-3444-B361-4F551D5082F0}"/>
              </a:ext>
            </a:extLst>
          </p:cNvPr>
          <p:cNvSpPr/>
          <p:nvPr/>
        </p:nvSpPr>
        <p:spPr>
          <a:xfrm>
            <a:off x="3301057" y="1110948"/>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8DC96CC3-2BF3-C443-BEBF-73E7DA85C78E}"/>
              </a:ext>
            </a:extLst>
          </p:cNvPr>
          <p:cNvSpPr/>
          <p:nvPr/>
        </p:nvSpPr>
        <p:spPr>
          <a:xfrm>
            <a:off x="3579900" y="1110948"/>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48B5F560-85BD-114F-B7E1-50404107ABED}"/>
              </a:ext>
            </a:extLst>
          </p:cNvPr>
          <p:cNvSpPr/>
          <p:nvPr/>
        </p:nvSpPr>
        <p:spPr>
          <a:xfrm>
            <a:off x="3858743" y="1110948"/>
            <a:ext cx="137160" cy="137160"/>
          </a:xfrm>
          <a:prstGeom prst="ellipse">
            <a:avLst/>
          </a:prstGeom>
          <a:solidFill>
            <a:srgbClr val="73FB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5B813C74-F9CB-1648-9C77-8F7901E688F5}"/>
              </a:ext>
            </a:extLst>
          </p:cNvPr>
          <p:cNvSpPr/>
          <p:nvPr/>
        </p:nvSpPr>
        <p:spPr>
          <a:xfrm>
            <a:off x="4137586" y="1110948"/>
            <a:ext cx="137160" cy="137160"/>
          </a:xfrm>
          <a:prstGeom prst="ellipse">
            <a:avLst/>
          </a:prstGeom>
          <a:solidFill>
            <a:srgbClr val="FFD5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5F250C59-6684-B345-8A36-7A424DD7B139}"/>
              </a:ext>
            </a:extLst>
          </p:cNvPr>
          <p:cNvSpPr/>
          <p:nvPr/>
        </p:nvSpPr>
        <p:spPr>
          <a:xfrm>
            <a:off x="4416429" y="1110948"/>
            <a:ext cx="137160" cy="137160"/>
          </a:xfrm>
          <a:prstGeom prst="ellipse">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9A14F898-1020-184E-8231-E09154AAE86F}"/>
              </a:ext>
            </a:extLst>
          </p:cNvPr>
          <p:cNvSpPr/>
          <p:nvPr/>
        </p:nvSpPr>
        <p:spPr>
          <a:xfrm>
            <a:off x="4695272" y="1110948"/>
            <a:ext cx="137160" cy="137160"/>
          </a:xfrm>
          <a:prstGeom prst="ellipse">
            <a:avLst/>
          </a:prstGeom>
          <a:solidFill>
            <a:srgbClr val="FF2F9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5D085426-4A93-3040-A340-802FBF120C09}"/>
              </a:ext>
            </a:extLst>
          </p:cNvPr>
          <p:cNvSpPr/>
          <p:nvPr/>
        </p:nvSpPr>
        <p:spPr>
          <a:xfrm>
            <a:off x="4977290" y="1110948"/>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F5ED4E7D-50D1-404F-8DC7-3E5C94F82C7D}"/>
              </a:ext>
            </a:extLst>
          </p:cNvPr>
          <p:cNvSpPr/>
          <p:nvPr/>
        </p:nvSpPr>
        <p:spPr>
          <a:xfrm>
            <a:off x="5255108" y="1110948"/>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545D2C5E-E3AA-054C-BAA2-7B670521D77F}"/>
              </a:ext>
            </a:extLst>
          </p:cNvPr>
          <p:cNvSpPr/>
          <p:nvPr/>
        </p:nvSpPr>
        <p:spPr>
          <a:xfrm>
            <a:off x="5532926" y="1110948"/>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BB6EAB0A-5CC6-3942-8ECA-DA308EEDADD6}"/>
              </a:ext>
            </a:extLst>
          </p:cNvPr>
          <p:cNvSpPr/>
          <p:nvPr/>
        </p:nvSpPr>
        <p:spPr>
          <a:xfrm>
            <a:off x="5813819" y="1110948"/>
            <a:ext cx="137160" cy="137160"/>
          </a:xfrm>
          <a:prstGeom prst="ellipse">
            <a:avLst/>
          </a:prstGeom>
          <a:solidFill>
            <a:srgbClr val="73FB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56322BC6-44BB-154B-B3A8-BD1AEB8C684A}"/>
              </a:ext>
            </a:extLst>
          </p:cNvPr>
          <p:cNvSpPr/>
          <p:nvPr/>
        </p:nvSpPr>
        <p:spPr>
          <a:xfrm>
            <a:off x="6094712" y="1110948"/>
            <a:ext cx="137160" cy="137160"/>
          </a:xfrm>
          <a:prstGeom prst="ellipse">
            <a:avLst/>
          </a:prstGeom>
          <a:solidFill>
            <a:srgbClr val="FFD5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CF70AD2C-70AC-D944-886F-2D4C3B994F2B}"/>
              </a:ext>
            </a:extLst>
          </p:cNvPr>
          <p:cNvSpPr/>
          <p:nvPr/>
        </p:nvSpPr>
        <p:spPr>
          <a:xfrm>
            <a:off x="6375605" y="1110948"/>
            <a:ext cx="137160" cy="137160"/>
          </a:xfrm>
          <a:prstGeom prst="ellipse">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A1FD2DA1-53AF-4C4F-8D5E-D2C9B247CB77}"/>
              </a:ext>
            </a:extLst>
          </p:cNvPr>
          <p:cNvSpPr/>
          <p:nvPr/>
        </p:nvSpPr>
        <p:spPr>
          <a:xfrm>
            <a:off x="6656498" y="1110948"/>
            <a:ext cx="137160" cy="137160"/>
          </a:xfrm>
          <a:prstGeom prst="ellipse">
            <a:avLst/>
          </a:prstGeom>
          <a:solidFill>
            <a:srgbClr val="FF2F9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7B820ACB-3CA0-0A4F-9020-130875740E6E}"/>
              </a:ext>
            </a:extLst>
          </p:cNvPr>
          <p:cNvSpPr/>
          <p:nvPr/>
        </p:nvSpPr>
        <p:spPr>
          <a:xfrm>
            <a:off x="6937391" y="1110948"/>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7B9FFB89-67E2-534D-877D-EDE512AEA6AF}"/>
              </a:ext>
            </a:extLst>
          </p:cNvPr>
          <p:cNvSpPr/>
          <p:nvPr/>
        </p:nvSpPr>
        <p:spPr>
          <a:xfrm>
            <a:off x="7215109" y="1110948"/>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AE05BE13-2305-0A42-AD05-A14066396DA6}"/>
              </a:ext>
            </a:extLst>
          </p:cNvPr>
          <p:cNvSpPr txBox="1"/>
          <p:nvPr/>
        </p:nvSpPr>
        <p:spPr>
          <a:xfrm>
            <a:off x="270164" y="1533644"/>
            <a:ext cx="7222400" cy="8217634"/>
          </a:xfrm>
          <a:prstGeom prst="rect">
            <a:avLst/>
          </a:prstGeom>
          <a:noFill/>
        </p:spPr>
        <p:txBody>
          <a:bodyPr wrap="square" rtlCol="0">
            <a:spAutoFit/>
          </a:bodyPr>
          <a:lstStyle/>
          <a:p>
            <a:r>
              <a:rPr lang="en-US" sz="1200" dirty="0">
                <a:latin typeface="Century Gothic" panose="020B0502020202020204" pitchFamily="34" charset="0"/>
                <a:ea typeface="BabblingElizabeth Medium" panose="02000603000000000000" pitchFamily="2" charset="0"/>
              </a:rPr>
              <a:t>I am pleased to welcome you to the new school year! I am looking forward to having your child as a student! Parents, family members, and guardians are the driving force in their student’s life. I encourage you to show your interest by asking your Pre-K Student about the school day and making sure assignments are completed and returned to school. It is important that you check their daily calendar and go over their assignments with them each evening. Also, watch out for school-wide communication in your child’s organization binder each day. Please refer to our ClassDojo and peek of the weeks for information about your child’s education. </a:t>
            </a:r>
            <a:r>
              <a:rPr lang="en-US" sz="1200" dirty="0">
                <a:latin typeface="Century Gothic" panose="020B0502020202020204" pitchFamily="34" charset="0"/>
                <a:ea typeface="AGThatsANoFromMe Medium" panose="02000603000000000000" pitchFamily="2" charset="0"/>
              </a:rPr>
              <a:t>As a new school year approaches, I would like to share some helpful hints that I think will make the start of the school year go smoothly.</a:t>
            </a:r>
          </a:p>
          <a:p>
            <a:endParaRPr lang="en-US" sz="1200" dirty="0">
              <a:latin typeface="Century Gothic" panose="020B0502020202020204" pitchFamily="34" charset="0"/>
              <a:ea typeface="AGThatsANoFromMe Medium" panose="02000603000000000000" pitchFamily="2" charset="0"/>
            </a:endParaRPr>
          </a:p>
          <a:p>
            <a:r>
              <a:rPr lang="en-US" sz="1200" b="1" dirty="0">
                <a:latin typeface="Century Gothic" panose="020B0502020202020204" pitchFamily="34" charset="0"/>
                <a:ea typeface="AGThatsANoFromMe Medium" panose="02000603000000000000" pitchFamily="2" charset="0"/>
              </a:rPr>
              <a:t>Important Information:</a:t>
            </a:r>
          </a:p>
          <a:p>
            <a:endParaRPr lang="en-US" sz="1200" dirty="0">
              <a:latin typeface="Century Gothic" panose="020B0502020202020204" pitchFamily="34" charset="0"/>
              <a:ea typeface="AGThatsANoFromMe Medium" panose="02000603000000000000" pitchFamily="2" charset="0"/>
            </a:endParaRPr>
          </a:p>
          <a:p>
            <a:pPr marL="171450" indent="-171450">
              <a:buFont typeface="Arial" panose="020B0604020202020204" pitchFamily="34" charset="0"/>
              <a:buChar char="•"/>
            </a:pPr>
            <a:r>
              <a:rPr lang="en-US" sz="1200" dirty="0">
                <a:latin typeface="Century Gothic" panose="020B0502020202020204" pitchFamily="34" charset="0"/>
                <a:ea typeface="AGThatsANoFromMe Medium" panose="02000603000000000000" pitchFamily="2" charset="0"/>
              </a:rPr>
              <a:t>Our school day begins at 8:30 am. Dismissal begins at 3:55 pm. </a:t>
            </a:r>
          </a:p>
          <a:p>
            <a:pPr marL="171450" indent="-171450">
              <a:buFont typeface="Arial" panose="020B0604020202020204" pitchFamily="34" charset="0"/>
              <a:buChar char="•"/>
            </a:pPr>
            <a:r>
              <a:rPr lang="en-US" sz="1200" dirty="0">
                <a:latin typeface="Century Gothic" panose="020B0502020202020204" pitchFamily="34" charset="0"/>
                <a:ea typeface="AGThatsANoFromMe Medium" panose="02000603000000000000" pitchFamily="2" charset="0"/>
              </a:rPr>
              <a:t>Please make sure your child comes to school prepared to learn. This means that they have received a good nights rest, have eaten a healthy breakfast (or will eat at school- </a:t>
            </a:r>
            <a:r>
              <a:rPr lang="en-US" sz="1200" b="1" dirty="0">
                <a:latin typeface="Century Gothic" panose="020B0502020202020204" pitchFamily="34" charset="0"/>
                <a:ea typeface="AGThatsANoFromMe Medium" panose="02000603000000000000" pitchFamily="2" charset="0"/>
              </a:rPr>
              <a:t>Breakfast begins at 8:00-8:30 am</a:t>
            </a:r>
            <a:r>
              <a:rPr lang="en-US" sz="1200" dirty="0">
                <a:latin typeface="Century Gothic" panose="020B0502020202020204" pitchFamily="34" charset="0"/>
                <a:ea typeface="AGThatsANoFromMe Medium" panose="02000603000000000000" pitchFamily="2" charset="0"/>
              </a:rPr>
              <a:t>), have completed all of their homework the night before, and have all supplies for the day. I recommend getting your student into the habit of setting out their belongings the evening before school. By starting off the year doing this, you can build a habit of it at home. Your morning will be calm and organized, and your student will be ready to learn!</a:t>
            </a:r>
          </a:p>
          <a:p>
            <a:pPr marL="171450" indent="-171450">
              <a:buFont typeface="Arial" panose="020B0604020202020204" pitchFamily="34" charset="0"/>
              <a:buChar char="•"/>
            </a:pPr>
            <a:r>
              <a:rPr lang="en-US" sz="1200" b="1" dirty="0">
                <a:latin typeface="Century Gothic" panose="020B0502020202020204" pitchFamily="34" charset="0"/>
                <a:ea typeface="AGThatsANoFromMe Medium" panose="02000603000000000000" pitchFamily="2" charset="0"/>
              </a:rPr>
              <a:t>Snack: </a:t>
            </a:r>
            <a:r>
              <a:rPr lang="en-US" sz="1200" dirty="0">
                <a:latin typeface="Century Gothic" panose="020B0502020202020204" pitchFamily="34" charset="0"/>
                <a:ea typeface="AGThatsANoFromMe Medium" panose="02000603000000000000" pitchFamily="2" charset="0"/>
              </a:rPr>
              <a:t>Send your child to school with a water bottle and healthy snack. We have snack during the day so please send an item; the student can open themselves, and doesn’t make a mess. (Teacher does not prove snacks). Please send a water bottle that your child can keep at his or her desk for drinks. </a:t>
            </a:r>
          </a:p>
          <a:p>
            <a:pPr marL="171450" indent="-171450">
              <a:buFont typeface="Arial" panose="020B0604020202020204" pitchFamily="34" charset="0"/>
              <a:buChar char="•"/>
            </a:pPr>
            <a:r>
              <a:rPr lang="en-US" sz="1200" b="1" dirty="0">
                <a:latin typeface="Century Gothic" panose="020B0502020202020204" pitchFamily="34" charset="0"/>
                <a:ea typeface="AGThatsANoFromMe Medium" panose="02000603000000000000" pitchFamily="2" charset="0"/>
              </a:rPr>
              <a:t>Lunch: </a:t>
            </a:r>
            <a:r>
              <a:rPr lang="en-US" sz="1200" dirty="0">
                <a:latin typeface="Century Gothic" panose="020B0502020202020204" pitchFamily="34" charset="0"/>
                <a:ea typeface="AGThatsANoFromMe Medium" panose="02000603000000000000" pitchFamily="2" charset="0"/>
              </a:rPr>
              <a:t>The lunch menu is available on our school website, it is posted in our classroom, and a hard copy will be sent home each month. </a:t>
            </a:r>
          </a:p>
          <a:p>
            <a:pPr marL="171450" indent="-171450">
              <a:buFont typeface="Arial" panose="020B0604020202020204" pitchFamily="34" charset="0"/>
              <a:buChar char="•"/>
            </a:pPr>
            <a:r>
              <a:rPr lang="en-US" sz="1200" b="1" dirty="0">
                <a:effectLst/>
                <a:latin typeface="Century Gothic" panose="020B0502020202020204" pitchFamily="34" charset="0"/>
                <a:ea typeface="AGThatsANoFromMe Medium" panose="02000603000000000000" pitchFamily="2" charset="0"/>
              </a:rPr>
              <a:t>Take Home Folder: </a:t>
            </a:r>
            <a:r>
              <a:rPr lang="en-US" sz="1200" dirty="0">
                <a:effectLst/>
                <a:latin typeface="Century Gothic" panose="020B0502020202020204" pitchFamily="34" charset="0"/>
                <a:ea typeface="AGThatsANoFromMe Medium" panose="02000603000000000000" pitchFamily="2" charset="0"/>
              </a:rPr>
              <a:t>On the first day of school, we will use this folder to create an organization folder. This folder will carry important papers like homework and permission slips to and from school. The left side of the folder will be labeled LEFT AT HOME and the right side of the folder will be labeled BRING RIGHT BACK. In this folder there will be a </a:t>
            </a:r>
            <a:r>
              <a:rPr lang="en-US" sz="1200" dirty="0">
                <a:latin typeface="Century Gothic" panose="020B0502020202020204" pitchFamily="34" charset="0"/>
                <a:ea typeface="AGThatsANoFromMe Medium" panose="02000603000000000000" pitchFamily="2" charset="0"/>
              </a:rPr>
              <a:t>behavior calendar marked with a stamp or a note for unacceptable behavior. </a:t>
            </a:r>
            <a:r>
              <a:rPr lang="en-US" sz="1200" dirty="0">
                <a:effectLst/>
                <a:latin typeface="Century Gothic" panose="020B0502020202020204" pitchFamily="34" charset="0"/>
                <a:ea typeface="AGThatsANoFromMe Medium" panose="02000603000000000000" pitchFamily="2" charset="0"/>
              </a:rPr>
              <a:t>Please make sure you ask your child about these folders each night. In addition, please encourage your child to place their papers on the appropriate side to keep them organized. </a:t>
            </a:r>
            <a:r>
              <a:rPr lang="en-US" sz="1200" b="1" dirty="0">
                <a:latin typeface="Century Gothic" panose="020B0502020202020204" pitchFamily="34" charset="0"/>
                <a:ea typeface="AGThatsANoFromMe Medium" panose="02000603000000000000" pitchFamily="2" charset="0"/>
              </a:rPr>
              <a:t>Please note the folder </a:t>
            </a:r>
            <a:r>
              <a:rPr lang="en-US" sz="1200" dirty="0">
                <a:latin typeface="Century Gothic" panose="020B0502020202020204" pitchFamily="34" charset="0"/>
                <a:ea typeface="AGThatsANoFromMe Medium" panose="02000603000000000000" pitchFamily="2" charset="0"/>
              </a:rPr>
              <a:t>including all its contents are items purchased by the teacher. Please help your students to be accountable at home by keeping track of these items and keeping them in good condition.</a:t>
            </a:r>
            <a:endParaRPr lang="en-US" sz="1200" dirty="0">
              <a:effectLst/>
              <a:latin typeface="Century Gothic" panose="020B0502020202020204" pitchFamily="34" charset="0"/>
              <a:ea typeface="AGThatsANoFromMe Medium" panose="02000603000000000000" pitchFamily="2" charset="0"/>
            </a:endParaRPr>
          </a:p>
          <a:p>
            <a:pPr marL="171450" indent="-171450">
              <a:buFont typeface="Arial" panose="020B0604020202020204" pitchFamily="34" charset="0"/>
              <a:buChar char="•"/>
            </a:pPr>
            <a:r>
              <a:rPr lang="en-US" sz="1200" b="1" dirty="0">
                <a:latin typeface="Century Gothic" panose="020B0502020202020204" pitchFamily="34" charset="0"/>
                <a:ea typeface="AGThatsANoFromMe Medium" panose="02000603000000000000" pitchFamily="2" charset="0"/>
              </a:rPr>
              <a:t>Homework: </a:t>
            </a:r>
            <a:r>
              <a:rPr lang="en-US" sz="1200" dirty="0">
                <a:latin typeface="Century Gothic" panose="020B0502020202020204" pitchFamily="34" charset="0"/>
                <a:ea typeface="AGThatsANoFromMe Medium" panose="02000603000000000000" pitchFamily="2" charset="0"/>
              </a:rPr>
              <a:t>In Pre-k, we send home extra practice to encourage students to practice what they have learned. These will be given with the Peek of the Week on Friday. Students will not be penalized for non-completion of extra practice.</a:t>
            </a:r>
          </a:p>
          <a:p>
            <a:pPr marL="171450" indent="-171450">
              <a:buFont typeface="Arial" panose="020B0604020202020204" pitchFamily="34" charset="0"/>
              <a:buChar char="•"/>
            </a:pPr>
            <a:r>
              <a:rPr lang="en-US" sz="1200" b="1" dirty="0">
                <a:effectLst/>
                <a:latin typeface="Century Gothic" panose="020B0502020202020204" pitchFamily="34" charset="0"/>
                <a:ea typeface="AGThatsANoFromMe Medium" panose="02000603000000000000" pitchFamily="2" charset="0"/>
              </a:rPr>
              <a:t>Transportation: </a:t>
            </a:r>
            <a:r>
              <a:rPr lang="en-US" sz="1200" dirty="0">
                <a:effectLst/>
                <a:latin typeface="Century Gothic" panose="020B0502020202020204" pitchFamily="34" charset="0"/>
                <a:ea typeface="AGThatsANoFromMe Medium" panose="02000603000000000000" pitchFamily="2" charset="0"/>
              </a:rPr>
              <a:t>Please make sure any change to your child’s afternoon transportation are made in </a:t>
            </a:r>
            <a:r>
              <a:rPr lang="en-US" sz="1200" b="1" dirty="0">
                <a:effectLst/>
                <a:latin typeface="Century Gothic" panose="020B0502020202020204" pitchFamily="34" charset="0"/>
                <a:ea typeface="AGThatsANoFromMe Medium" panose="02000603000000000000" pitchFamily="2" charset="0"/>
              </a:rPr>
              <a:t>writing</a:t>
            </a:r>
            <a:r>
              <a:rPr lang="en-US" sz="1200" dirty="0">
                <a:effectLst/>
                <a:latin typeface="Century Gothic" panose="020B0502020202020204" pitchFamily="34" charset="0"/>
                <a:ea typeface="AGThatsANoFromMe Medium" panose="02000603000000000000" pitchFamily="2" charset="0"/>
              </a:rPr>
              <a:t>. You must send a not with your child in order to chan</a:t>
            </a:r>
            <a:r>
              <a:rPr lang="en-US" sz="1200" dirty="0">
                <a:latin typeface="Century Gothic" panose="020B0502020202020204" pitchFamily="34" charset="0"/>
                <a:ea typeface="AGThatsANoFromMe Medium" panose="02000603000000000000" pitchFamily="2" charset="0"/>
              </a:rPr>
              <a:t>ge their afternoon transportation. Please put the note in the folder in the zipper pouch. Changes can not be made </a:t>
            </a:r>
            <a:r>
              <a:rPr lang="en-US" sz="1200" dirty="0" err="1">
                <a:latin typeface="Century Gothic" panose="020B0502020202020204" pitchFamily="34" charset="0"/>
                <a:ea typeface="AGThatsANoFromMe Medium" panose="02000603000000000000" pitchFamily="2" charset="0"/>
              </a:rPr>
              <a:t>throughemail</a:t>
            </a:r>
            <a:r>
              <a:rPr lang="en-US" sz="1200" dirty="0">
                <a:latin typeface="Century Gothic" panose="020B0502020202020204" pitchFamily="34" charset="0"/>
                <a:ea typeface="AGThatsANoFromMe Medium" panose="02000603000000000000" pitchFamily="2" charset="0"/>
              </a:rPr>
              <a:t> or </a:t>
            </a:r>
            <a:r>
              <a:rPr lang="en-US" sz="1200" dirty="0" err="1">
                <a:latin typeface="Century Gothic" panose="020B0502020202020204" pitchFamily="34" charset="0"/>
                <a:ea typeface="AGThatsANoFromMe Medium" panose="02000603000000000000" pitchFamily="2" charset="0"/>
              </a:rPr>
              <a:t>classDOJO</a:t>
            </a:r>
            <a:r>
              <a:rPr lang="en-US" sz="1200" dirty="0">
                <a:latin typeface="Century Gothic" panose="020B0502020202020204" pitchFamily="34" charset="0"/>
                <a:ea typeface="AGThatsANoFromMe Medium" panose="02000603000000000000" pitchFamily="2" charset="0"/>
              </a:rPr>
              <a:t>. </a:t>
            </a:r>
            <a:r>
              <a:rPr lang="en-US" sz="1200" b="1" dirty="0">
                <a:latin typeface="Century Gothic" panose="020B0502020202020204" pitchFamily="34" charset="0"/>
                <a:ea typeface="AGThatsANoFromMe Medium" panose="02000603000000000000" pitchFamily="2" charset="0"/>
              </a:rPr>
              <a:t>All transportation changes need to go through the office. </a:t>
            </a:r>
            <a:r>
              <a:rPr lang="en-US" sz="1200" dirty="0">
                <a:latin typeface="Century Gothic" panose="020B0502020202020204" pitchFamily="34" charset="0"/>
                <a:ea typeface="AGThatsANoFromMe Medium" panose="02000603000000000000" pitchFamily="2" charset="0"/>
              </a:rPr>
              <a:t>However, you may reach out the let me know there was a note.</a:t>
            </a:r>
          </a:p>
        </p:txBody>
      </p:sp>
      <p:sp>
        <p:nvSpPr>
          <p:cNvPr id="45" name="TextBox 44">
            <a:extLst>
              <a:ext uri="{FF2B5EF4-FFF2-40B4-BE49-F238E27FC236}">
                <a16:creationId xmlns:a16="http://schemas.microsoft.com/office/drawing/2014/main" id="{67229D67-577D-8C43-8308-FCEC72300CF9}"/>
              </a:ext>
            </a:extLst>
          </p:cNvPr>
          <p:cNvSpPr txBox="1"/>
          <p:nvPr/>
        </p:nvSpPr>
        <p:spPr>
          <a:xfrm>
            <a:off x="-90892" y="1287054"/>
            <a:ext cx="7772400" cy="276999"/>
          </a:xfrm>
          <a:prstGeom prst="rect">
            <a:avLst/>
          </a:prstGeom>
          <a:noFill/>
          <a:effectLst>
            <a:softEdge rad="31750"/>
          </a:effectLst>
        </p:spPr>
        <p:txBody>
          <a:bodyPr wrap="square" rtlCol="0">
            <a:spAutoFit/>
          </a:bodyPr>
          <a:lstStyle/>
          <a:p>
            <a:r>
              <a:rPr lang="en-US" sz="1200" dirty="0">
                <a:effectLst/>
                <a:latin typeface="Century Gothic" panose="020B0502020202020204" pitchFamily="34" charset="0"/>
                <a:ea typeface="AGThatsANoFromMe Medium" panose="02000603000000000000" pitchFamily="2" charset="0"/>
              </a:rPr>
              <a:t>Dear Parents, Students, Family Members, and Guardians,</a:t>
            </a:r>
          </a:p>
        </p:txBody>
      </p:sp>
    </p:spTree>
    <p:extLst>
      <p:ext uri="{BB962C8B-B14F-4D97-AF65-F5344CB8AC3E}">
        <p14:creationId xmlns:p14="http://schemas.microsoft.com/office/powerpoint/2010/main" val="411868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FA4DF17-A2EB-2A13-6027-2F48C9138AC5}"/>
              </a:ext>
            </a:extLst>
          </p:cNvPr>
          <p:cNvSpPr txBox="1"/>
          <p:nvPr/>
        </p:nvSpPr>
        <p:spPr>
          <a:xfrm>
            <a:off x="154513" y="1433833"/>
            <a:ext cx="7384429" cy="8309967"/>
          </a:xfrm>
          <a:prstGeom prst="rect">
            <a:avLst/>
          </a:prstGeom>
          <a:noFill/>
        </p:spPr>
        <p:txBody>
          <a:bodyPr wrap="square" rtlCol="0">
            <a:spAutoFit/>
          </a:bodyPr>
          <a:lstStyle/>
          <a:p>
            <a:r>
              <a:rPr lang="es-ES" sz="1200" dirty="0">
                <a:latin typeface="Century Gothic" panose="020B0502020202020204" pitchFamily="34" charset="0"/>
              </a:rPr>
              <a:t>¡Me complace darle la bienvenida al </a:t>
            </a:r>
            <a:r>
              <a:rPr lang="es-ES" sz="1200">
                <a:latin typeface="Century Gothic" panose="020B0502020202020204" pitchFamily="34" charset="0"/>
              </a:rPr>
              <a:t>año escolar! </a:t>
            </a:r>
            <a:r>
              <a:rPr lang="es-ES" sz="1200" dirty="0">
                <a:latin typeface="Century Gothic" panose="020B0502020202020204" pitchFamily="34" charset="0"/>
              </a:rPr>
              <a:t>¡Estoy deseando tener a su hijo como estudiante! Los padres, los miembros de la familia y los tutores son la fuerza impulsora en la vida de sus estudiantes. Lo aliento a que muestre su interés preguntando a su estudiante de Pre-K sobre el día escolar y asegurándose de que las tareas se completen y regresen a la escuela. Es importante que revise su calendario diario y repase sus tareas con ellos cada noche. Además, tenga cuidado con la comunicación en toda la escuela en la carpeta de la organización de su hijo todos los días. Consulte nuestro </a:t>
            </a:r>
            <a:r>
              <a:rPr lang="es-ES" sz="1200" dirty="0" err="1">
                <a:latin typeface="Century Gothic" panose="020B0502020202020204" pitchFamily="34" charset="0"/>
              </a:rPr>
              <a:t>ClassDojo</a:t>
            </a:r>
            <a:r>
              <a:rPr lang="es-ES" sz="1200" dirty="0">
                <a:latin typeface="Century Gothic" panose="020B0502020202020204" pitchFamily="34" charset="0"/>
              </a:rPr>
              <a:t> y eche un vistazo a las semanas para obtener información sobre la educación de su hijo. A medida que se acerca un nuevo año escolar, me gustaría compartir algunos consejos útiles que creo que harán que el inicio del año escolar transcurra sin problemas.</a:t>
            </a:r>
          </a:p>
          <a:p>
            <a:endParaRPr lang="es-ES" b="1" dirty="0">
              <a:latin typeface="Century Gothic" panose="020B0502020202020204" pitchFamily="34" charset="0"/>
            </a:endParaRPr>
          </a:p>
          <a:p>
            <a:r>
              <a:rPr lang="es-ES" sz="1200" b="1" dirty="0">
                <a:latin typeface="Century Gothic" panose="020B0502020202020204" pitchFamily="34" charset="0"/>
              </a:rPr>
              <a:t>Información importante:</a:t>
            </a:r>
            <a:r>
              <a:rPr lang="es-ES" sz="1200" dirty="0">
                <a:latin typeface="Century Gothic" panose="020B0502020202020204" pitchFamily="34" charset="0"/>
              </a:rPr>
              <a:t>
Nuestro día escolar comienza a las 8:30 am. El despido comienza a las 3:55 pm. 
Por favor, asegúrese de que su hijo venga a la escuela preparado para aprender. Esto significa que han recibido un buen descanso nocturno, han comido un desayuno saludable (o comerán en la escuela: el desayuno comienza a las 8:00-8:30 am), han completado toda su tarea la noche anterior y tienen todos los suministros para el día. Recomiendo que su estudiante tenga el hábito de exponer sus pertenencias la noche antes de la escuela. Al comenzar el año haciendo esto, puede desarrollar un hábito en casa. ¡Su mañana será tranquila y organizada, y su estudiante estará listo para aprender!
</a:t>
            </a:r>
            <a:r>
              <a:rPr lang="es-ES" sz="1200" b="1" dirty="0">
                <a:latin typeface="Century Gothic" panose="020B0502020202020204" pitchFamily="34" charset="0"/>
              </a:rPr>
              <a:t>Merienda: </a:t>
            </a:r>
            <a:r>
              <a:rPr lang="es-ES" sz="1200" dirty="0">
                <a:latin typeface="Century Gothic" panose="020B0502020202020204" pitchFamily="34" charset="0"/>
              </a:rPr>
              <a:t>Envíe a su hijo a la escuela con una botella de agua y un refrigerio saludable. Tenemos bocadillos durante el día, así que por favor envíe un artículo; el estudiante puede abrirse y no hace un desastre. (El maestro no prueba los bocadillos). Envíe una botella de agua que su hijo pueda guardar en su escritorio para tomar una copa. 
</a:t>
            </a:r>
            <a:r>
              <a:rPr lang="es-ES" sz="1200" b="1" dirty="0">
                <a:latin typeface="Century Gothic" panose="020B0502020202020204" pitchFamily="34" charset="0"/>
              </a:rPr>
              <a:t>Almuerzo: </a:t>
            </a:r>
            <a:r>
              <a:rPr lang="es-ES" sz="1200" dirty="0">
                <a:latin typeface="Century Gothic" panose="020B0502020202020204" pitchFamily="34" charset="0"/>
              </a:rPr>
              <a:t>El menú del almuerzo está disponible en el sitio web de nuestra escuela, se publica en nuestro aula y se enviará una copia impresa a casa cada mes. 
</a:t>
            </a:r>
            <a:r>
              <a:rPr lang="es-ES" sz="1200" b="1" dirty="0">
                <a:latin typeface="Century Gothic" panose="020B0502020202020204" pitchFamily="34" charset="0"/>
              </a:rPr>
              <a:t>Llevar carpeta de inicio: </a:t>
            </a:r>
            <a:r>
              <a:rPr lang="es-ES" sz="1200" dirty="0">
                <a:latin typeface="Century Gothic" panose="020B0502020202020204" pitchFamily="34" charset="0"/>
              </a:rPr>
              <a:t>El primer día de clases, usaremos esta carpeta para crear una carpeta de organización. Esta carpeta llevará papeles importantes como tareas y boletas de permiso hacia y desde la escuela. El lado izquierdo de la carpeta se etiquetará IZQUIERDA EN CASA y el lado derecho de la carpeta se etiquetará TRAER DERECHA DE VUELTA. En esta carpeta habrá un calendario de comportamiento marcado con un sello o una nota para el comportamiento inaceptable. Asegúrese de preguntarle a su hijo sobre estas carpetas cada noche. Además, anime a su hijo a colocar sus papeles en el lado apropiado para mantenerlos organizados. Tenga en cuenta que la carpeta que incluye todo su contenido son artículos comprados por el profesor. Por favor, ayude a sus estudiantes a ser responsables en casa haciendo un seguimiento de estos artículos y manteniéndolos en buenas condiciones.
</a:t>
            </a:r>
            <a:r>
              <a:rPr lang="es-ES" sz="1200" b="1" dirty="0">
                <a:latin typeface="Century Gothic" panose="020B0502020202020204" pitchFamily="34" charset="0"/>
              </a:rPr>
              <a:t>Tarea: </a:t>
            </a:r>
            <a:r>
              <a:rPr lang="es-ES" sz="1200" dirty="0">
                <a:latin typeface="Century Gothic" panose="020B0502020202020204" pitchFamily="34" charset="0"/>
              </a:rPr>
              <a:t>En </a:t>
            </a:r>
            <a:r>
              <a:rPr lang="es-ES" sz="1200" dirty="0" err="1">
                <a:latin typeface="Century Gothic" panose="020B0502020202020204" pitchFamily="34" charset="0"/>
              </a:rPr>
              <a:t>Pre-kínder</a:t>
            </a:r>
            <a:r>
              <a:rPr lang="es-ES" sz="1200" dirty="0">
                <a:latin typeface="Century Gothic" panose="020B0502020202020204" pitchFamily="34" charset="0"/>
              </a:rPr>
              <a:t>, enviamos a casa práctica adicional para alentar a los estudiantes a practicar lo que han aprendido. Estos se darán con el </a:t>
            </a:r>
            <a:r>
              <a:rPr lang="es-ES" sz="1200" dirty="0" err="1">
                <a:latin typeface="Century Gothic" panose="020B0502020202020204" pitchFamily="34" charset="0"/>
              </a:rPr>
              <a:t>Peek</a:t>
            </a:r>
            <a:r>
              <a:rPr lang="es-ES" sz="1200" dirty="0">
                <a:latin typeface="Century Gothic" panose="020B0502020202020204" pitchFamily="34" charset="0"/>
              </a:rPr>
              <a:t> de la Semana el viernes. Los estudiantes no serán penalizados por no completar la práctica adicional.
</a:t>
            </a:r>
            <a:r>
              <a:rPr lang="es-ES" sz="1200" b="1" dirty="0">
                <a:latin typeface="Century Gothic" panose="020B0502020202020204" pitchFamily="34" charset="0"/>
              </a:rPr>
              <a:t>Transporte: </a:t>
            </a:r>
            <a:r>
              <a:rPr lang="es-ES" sz="1200" dirty="0">
                <a:latin typeface="Century Gothic" panose="020B0502020202020204" pitchFamily="34" charset="0"/>
              </a:rPr>
              <a:t>Asegúrese de que cualquier cambio en el transporte de la tarde de su hijo se realice por escrito. Debe enviar un no con su hijo para cambiar su transporte por la tarde. Por favor, ponga la nota en la carpeta en la bolsa de cremallera. Los cambios no se pueden realizar a través de correo electrónico o </a:t>
            </a:r>
            <a:r>
              <a:rPr lang="es-ES" sz="1200" dirty="0" err="1">
                <a:latin typeface="Century Gothic" panose="020B0502020202020204" pitchFamily="34" charset="0"/>
              </a:rPr>
              <a:t>classDOJO</a:t>
            </a:r>
            <a:r>
              <a:rPr lang="es-ES" sz="1200" dirty="0">
                <a:latin typeface="Century Gothic" panose="020B0502020202020204" pitchFamily="34" charset="0"/>
              </a:rPr>
              <a:t>. Todos los cambios de transporte deben pasar por la oficina. Sin embargo, puede comunicarse con el hágamelo saber que había una nota.</a:t>
            </a:r>
            <a:endParaRPr lang="en-US" dirty="0">
              <a:latin typeface="Century Gothic" panose="020B0502020202020204" pitchFamily="34" charset="0"/>
            </a:endParaRPr>
          </a:p>
        </p:txBody>
      </p:sp>
      <p:sp>
        <p:nvSpPr>
          <p:cNvPr id="8" name="Oval 7">
            <a:extLst>
              <a:ext uri="{FF2B5EF4-FFF2-40B4-BE49-F238E27FC236}">
                <a16:creationId xmlns:a16="http://schemas.microsoft.com/office/drawing/2014/main" id="{A38F0E45-2E04-1E3D-2F85-5D33B7DD2975}"/>
              </a:ext>
            </a:extLst>
          </p:cNvPr>
          <p:cNvSpPr/>
          <p:nvPr/>
        </p:nvSpPr>
        <p:spPr>
          <a:xfrm>
            <a:off x="4530372" y="59146"/>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99BB074-7D56-0BA6-12F9-9F2615891C8A}"/>
              </a:ext>
            </a:extLst>
          </p:cNvPr>
          <p:cNvSpPr/>
          <p:nvPr/>
        </p:nvSpPr>
        <p:spPr>
          <a:xfrm>
            <a:off x="56847" y="59146"/>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2DAAE39-A917-1D43-3F7E-A06D1DFCC983}"/>
              </a:ext>
            </a:extLst>
          </p:cNvPr>
          <p:cNvSpPr/>
          <p:nvPr/>
        </p:nvSpPr>
        <p:spPr>
          <a:xfrm>
            <a:off x="338865" y="59146"/>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04A8456C-BD3E-C688-A51B-346D276E5867}"/>
              </a:ext>
            </a:extLst>
          </p:cNvPr>
          <p:cNvSpPr/>
          <p:nvPr/>
        </p:nvSpPr>
        <p:spPr>
          <a:xfrm>
            <a:off x="617708" y="59146"/>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FF5AE01-A536-40DA-0C57-A3E6A2BD4FA3}"/>
              </a:ext>
            </a:extLst>
          </p:cNvPr>
          <p:cNvSpPr/>
          <p:nvPr/>
        </p:nvSpPr>
        <p:spPr>
          <a:xfrm>
            <a:off x="896551" y="59146"/>
            <a:ext cx="137160" cy="137160"/>
          </a:xfrm>
          <a:prstGeom prst="ellipse">
            <a:avLst/>
          </a:prstGeom>
          <a:solidFill>
            <a:srgbClr val="73FB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D149176-CD94-E224-3B80-B0F1C2A59584}"/>
              </a:ext>
            </a:extLst>
          </p:cNvPr>
          <p:cNvSpPr/>
          <p:nvPr/>
        </p:nvSpPr>
        <p:spPr>
          <a:xfrm>
            <a:off x="1175394" y="59146"/>
            <a:ext cx="137160" cy="137160"/>
          </a:xfrm>
          <a:prstGeom prst="ellipse">
            <a:avLst/>
          </a:prstGeom>
          <a:solidFill>
            <a:srgbClr val="FFD5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95F0686-7E23-D2DA-E1A7-0021C52F9218}"/>
              </a:ext>
            </a:extLst>
          </p:cNvPr>
          <p:cNvSpPr/>
          <p:nvPr/>
        </p:nvSpPr>
        <p:spPr>
          <a:xfrm>
            <a:off x="1454237" y="59146"/>
            <a:ext cx="137160" cy="137160"/>
          </a:xfrm>
          <a:prstGeom prst="ellipse">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E4B707-838F-76E8-81A3-4C7AC6BE2FBC}"/>
              </a:ext>
            </a:extLst>
          </p:cNvPr>
          <p:cNvSpPr/>
          <p:nvPr/>
        </p:nvSpPr>
        <p:spPr>
          <a:xfrm>
            <a:off x="1733080" y="59146"/>
            <a:ext cx="137160" cy="137160"/>
          </a:xfrm>
          <a:prstGeom prst="ellipse">
            <a:avLst/>
          </a:prstGeom>
          <a:solidFill>
            <a:srgbClr val="FF2F9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FBA26778-8CF6-CBB7-EF02-BC17FF2F41D4}"/>
              </a:ext>
            </a:extLst>
          </p:cNvPr>
          <p:cNvSpPr/>
          <p:nvPr/>
        </p:nvSpPr>
        <p:spPr>
          <a:xfrm>
            <a:off x="2015098" y="59146"/>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48EE9D91-D27E-13A4-1E33-9887EF0937E2}"/>
              </a:ext>
            </a:extLst>
          </p:cNvPr>
          <p:cNvSpPr/>
          <p:nvPr/>
        </p:nvSpPr>
        <p:spPr>
          <a:xfrm>
            <a:off x="2292916" y="59146"/>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C1CB803-BE7B-CB5A-C902-DC1B0D311418}"/>
              </a:ext>
            </a:extLst>
          </p:cNvPr>
          <p:cNvSpPr/>
          <p:nvPr/>
        </p:nvSpPr>
        <p:spPr>
          <a:xfrm>
            <a:off x="2570734" y="59146"/>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F658042C-E3D1-AD6F-B57E-F3D51AE7D3CC}"/>
              </a:ext>
            </a:extLst>
          </p:cNvPr>
          <p:cNvSpPr/>
          <p:nvPr/>
        </p:nvSpPr>
        <p:spPr>
          <a:xfrm>
            <a:off x="2851627" y="59146"/>
            <a:ext cx="137160" cy="137160"/>
          </a:xfrm>
          <a:prstGeom prst="ellipse">
            <a:avLst/>
          </a:prstGeom>
          <a:solidFill>
            <a:srgbClr val="73FB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E7E37FA5-CB88-36BE-04E7-2A71A2B06207}"/>
              </a:ext>
            </a:extLst>
          </p:cNvPr>
          <p:cNvSpPr/>
          <p:nvPr/>
        </p:nvSpPr>
        <p:spPr>
          <a:xfrm>
            <a:off x="3132520" y="59146"/>
            <a:ext cx="137160" cy="137160"/>
          </a:xfrm>
          <a:prstGeom prst="ellipse">
            <a:avLst/>
          </a:prstGeom>
          <a:solidFill>
            <a:srgbClr val="FFD5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8EFB95E4-B821-B853-06EC-373AA038663B}"/>
              </a:ext>
            </a:extLst>
          </p:cNvPr>
          <p:cNvSpPr/>
          <p:nvPr/>
        </p:nvSpPr>
        <p:spPr>
          <a:xfrm>
            <a:off x="3413413" y="59146"/>
            <a:ext cx="137160" cy="137160"/>
          </a:xfrm>
          <a:prstGeom prst="ellipse">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4410DC87-F76D-B7E8-E063-B914A15D48C4}"/>
              </a:ext>
            </a:extLst>
          </p:cNvPr>
          <p:cNvSpPr/>
          <p:nvPr/>
        </p:nvSpPr>
        <p:spPr>
          <a:xfrm>
            <a:off x="3694306" y="59146"/>
            <a:ext cx="137160" cy="137160"/>
          </a:xfrm>
          <a:prstGeom prst="ellipse">
            <a:avLst/>
          </a:prstGeom>
          <a:solidFill>
            <a:srgbClr val="FF2F9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87AE9E4F-F5FE-23EA-D231-455B10BEC6AF}"/>
              </a:ext>
            </a:extLst>
          </p:cNvPr>
          <p:cNvSpPr/>
          <p:nvPr/>
        </p:nvSpPr>
        <p:spPr>
          <a:xfrm>
            <a:off x="3975199" y="59146"/>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639A4455-1D8C-ADE2-C480-0F94A6A13F5F}"/>
              </a:ext>
            </a:extLst>
          </p:cNvPr>
          <p:cNvSpPr/>
          <p:nvPr/>
        </p:nvSpPr>
        <p:spPr>
          <a:xfrm>
            <a:off x="4252917" y="59146"/>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67848521-E9DF-AA61-68EB-BBE90F5DD4A3}"/>
              </a:ext>
            </a:extLst>
          </p:cNvPr>
          <p:cNvSpPr txBox="1"/>
          <p:nvPr/>
        </p:nvSpPr>
        <p:spPr>
          <a:xfrm>
            <a:off x="32822" y="955720"/>
            <a:ext cx="4350207" cy="584775"/>
          </a:xfrm>
          <a:prstGeom prst="rect">
            <a:avLst/>
          </a:prstGeom>
          <a:noFill/>
          <a:effectLst>
            <a:softEdge rad="31750"/>
          </a:effectLst>
        </p:spPr>
        <p:txBody>
          <a:bodyPr wrap="square" rtlCol="0">
            <a:spAutoFit/>
          </a:bodyPr>
          <a:lstStyle/>
          <a:p>
            <a:r>
              <a:rPr lang="es-ES" sz="1600" dirty="0">
                <a:effectLst>
                  <a:outerShdw blurRad="50800" dist="38100" dir="2700000" algn="tl" rotWithShape="0">
                    <a:prstClr val="black">
                      <a:alpha val="40000"/>
                    </a:prstClr>
                  </a:outerShdw>
                </a:effectLst>
                <a:latin typeface="Century Gothic" panose="020B0502020202020204" pitchFamily="34" charset="0"/>
                <a:ea typeface="AGThatsANoFromMe Medium" panose="02000603000000000000" pitchFamily="2" charset="0"/>
              </a:rPr>
              <a:t>CARTA DE INFORMACIÓN PARA PADRES
</a:t>
            </a:r>
            <a:endParaRPr lang="en-US" sz="1600" dirty="0">
              <a:effectLst>
                <a:outerShdw blurRad="50800" dist="38100" dir="2700000" algn="tl" rotWithShape="0">
                  <a:prstClr val="black">
                    <a:alpha val="40000"/>
                  </a:prstClr>
                </a:outerShdw>
              </a:effectLst>
              <a:latin typeface="Century Gothic" panose="020B0502020202020204" pitchFamily="34" charset="0"/>
              <a:ea typeface="AGThatsANoFromMe Medium" panose="02000603000000000000" pitchFamily="2" charset="0"/>
            </a:endParaRPr>
          </a:p>
        </p:txBody>
      </p:sp>
      <p:sp>
        <p:nvSpPr>
          <p:cNvPr id="44" name="TextBox 43">
            <a:extLst>
              <a:ext uri="{FF2B5EF4-FFF2-40B4-BE49-F238E27FC236}">
                <a16:creationId xmlns:a16="http://schemas.microsoft.com/office/drawing/2014/main" id="{0707AA16-4FAE-30D4-D450-0305EB2790EA}"/>
              </a:ext>
            </a:extLst>
          </p:cNvPr>
          <p:cNvSpPr txBox="1"/>
          <p:nvPr/>
        </p:nvSpPr>
        <p:spPr>
          <a:xfrm>
            <a:off x="192965" y="252724"/>
            <a:ext cx="1651463" cy="1107996"/>
          </a:xfrm>
          <a:prstGeom prst="rect">
            <a:avLst/>
          </a:prstGeom>
          <a:noFill/>
        </p:spPr>
        <p:txBody>
          <a:bodyPr wrap="square" rtlCol="0">
            <a:spAutoFit/>
          </a:bodyPr>
          <a:lstStyle/>
          <a:p>
            <a:r>
              <a:rPr lang="en-US" sz="2000" dirty="0" err="1">
                <a:latin typeface="Lucida Calligraphy" panose="03010101010101010101" pitchFamily="66" charset="0"/>
              </a:rPr>
              <a:t>Estimados</a:t>
            </a:r>
            <a:r>
              <a:rPr lang="en-US" dirty="0"/>
              <a:t> </a:t>
            </a:r>
          </a:p>
          <a:p>
            <a:r>
              <a:rPr lang="en-US" sz="2800" dirty="0">
                <a:solidFill>
                  <a:srgbClr val="FF66CC"/>
                </a:solidFill>
                <a:latin typeface="Aharoni" panose="02010803020104030203" pitchFamily="2" charset="-79"/>
                <a:cs typeface="Aharoni" panose="02010803020104030203" pitchFamily="2" charset="-79"/>
              </a:rPr>
              <a:t>P</a:t>
            </a:r>
            <a:r>
              <a:rPr lang="en-US" sz="2800" dirty="0">
                <a:solidFill>
                  <a:srgbClr val="FFC000"/>
                </a:solidFill>
                <a:latin typeface="Aharoni" panose="02010803020104030203" pitchFamily="2" charset="-79"/>
                <a:cs typeface="Aharoni" panose="02010803020104030203" pitchFamily="2" charset="-79"/>
              </a:rPr>
              <a:t>A</a:t>
            </a:r>
            <a:r>
              <a:rPr lang="en-US" sz="2800" dirty="0">
                <a:solidFill>
                  <a:schemeClr val="accent4">
                    <a:lumMod val="40000"/>
                    <a:lumOff val="60000"/>
                  </a:schemeClr>
                </a:solidFill>
                <a:latin typeface="Aharoni" panose="02010803020104030203" pitchFamily="2" charset="-79"/>
                <a:cs typeface="Aharoni" panose="02010803020104030203" pitchFamily="2" charset="-79"/>
              </a:rPr>
              <a:t>D</a:t>
            </a:r>
            <a:r>
              <a:rPr lang="en-US" sz="2800" dirty="0">
                <a:solidFill>
                  <a:schemeClr val="accent6">
                    <a:lumMod val="60000"/>
                    <a:lumOff val="40000"/>
                  </a:schemeClr>
                </a:solidFill>
                <a:latin typeface="Aharoni" panose="02010803020104030203" pitchFamily="2" charset="-79"/>
                <a:cs typeface="Aharoni" panose="02010803020104030203" pitchFamily="2" charset="-79"/>
              </a:rPr>
              <a:t>R</a:t>
            </a:r>
            <a:r>
              <a:rPr lang="en-US" sz="2800" dirty="0">
                <a:solidFill>
                  <a:srgbClr val="CC99FF"/>
                </a:solidFill>
                <a:latin typeface="Aharoni" panose="02010803020104030203" pitchFamily="2" charset="-79"/>
                <a:cs typeface="Aharoni" panose="02010803020104030203" pitchFamily="2" charset="-79"/>
              </a:rPr>
              <a:t>E</a:t>
            </a:r>
            <a:r>
              <a:rPr lang="en-US" sz="2800" dirty="0">
                <a:solidFill>
                  <a:srgbClr val="00B0F0"/>
                </a:solidFill>
                <a:latin typeface="Aharoni" panose="02010803020104030203" pitchFamily="2" charset="-79"/>
                <a:cs typeface="Aharoni" panose="02010803020104030203" pitchFamily="2" charset="-79"/>
              </a:rPr>
              <a:t>S</a:t>
            </a:r>
            <a:r>
              <a:rPr lang="en-US" dirty="0"/>
              <a:t>
</a:t>
            </a:r>
          </a:p>
        </p:txBody>
      </p:sp>
      <p:sp>
        <p:nvSpPr>
          <p:cNvPr id="46" name="Oval 45">
            <a:extLst>
              <a:ext uri="{FF2B5EF4-FFF2-40B4-BE49-F238E27FC236}">
                <a16:creationId xmlns:a16="http://schemas.microsoft.com/office/drawing/2014/main" id="{D4ACB14F-E4D9-7FAA-A1AC-9BA8EAE65256}"/>
              </a:ext>
            </a:extLst>
          </p:cNvPr>
          <p:cNvSpPr/>
          <p:nvPr/>
        </p:nvSpPr>
        <p:spPr>
          <a:xfrm>
            <a:off x="4137586" y="1050622"/>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898F0E70-5AD4-58C6-B77B-2E0B5026B1E5}"/>
              </a:ext>
            </a:extLst>
          </p:cNvPr>
          <p:cNvSpPr/>
          <p:nvPr/>
        </p:nvSpPr>
        <p:spPr>
          <a:xfrm>
            <a:off x="4419604" y="1050622"/>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2C70CB90-4171-4BA6-3252-5E5386D4FA32}"/>
              </a:ext>
            </a:extLst>
          </p:cNvPr>
          <p:cNvSpPr/>
          <p:nvPr/>
        </p:nvSpPr>
        <p:spPr>
          <a:xfrm>
            <a:off x="4698447" y="1050622"/>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59331A7-D440-8D44-BFAC-3F6E37052BC9}"/>
              </a:ext>
            </a:extLst>
          </p:cNvPr>
          <p:cNvSpPr/>
          <p:nvPr/>
        </p:nvSpPr>
        <p:spPr>
          <a:xfrm>
            <a:off x="4977290" y="1050622"/>
            <a:ext cx="137160" cy="137160"/>
          </a:xfrm>
          <a:prstGeom prst="ellipse">
            <a:avLst/>
          </a:prstGeom>
          <a:solidFill>
            <a:srgbClr val="73FB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A5DF32BB-9596-ECA6-6D03-F3C295423CF8}"/>
              </a:ext>
            </a:extLst>
          </p:cNvPr>
          <p:cNvSpPr/>
          <p:nvPr/>
        </p:nvSpPr>
        <p:spPr>
          <a:xfrm>
            <a:off x="5256133" y="1050622"/>
            <a:ext cx="137160" cy="137160"/>
          </a:xfrm>
          <a:prstGeom prst="ellipse">
            <a:avLst/>
          </a:prstGeom>
          <a:solidFill>
            <a:srgbClr val="FFD5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1DA53BE0-52A2-E48F-732E-A2F7A8C52FF2}"/>
              </a:ext>
            </a:extLst>
          </p:cNvPr>
          <p:cNvSpPr/>
          <p:nvPr/>
        </p:nvSpPr>
        <p:spPr>
          <a:xfrm>
            <a:off x="5534976" y="1050622"/>
            <a:ext cx="137160" cy="137160"/>
          </a:xfrm>
          <a:prstGeom prst="ellipse">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D746EBFF-455A-FEAB-6BDC-F9A77892AA40}"/>
              </a:ext>
            </a:extLst>
          </p:cNvPr>
          <p:cNvSpPr/>
          <p:nvPr/>
        </p:nvSpPr>
        <p:spPr>
          <a:xfrm>
            <a:off x="5813819" y="1050622"/>
            <a:ext cx="137160" cy="137160"/>
          </a:xfrm>
          <a:prstGeom prst="ellipse">
            <a:avLst/>
          </a:prstGeom>
          <a:solidFill>
            <a:srgbClr val="FF2F9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B1D159DD-ABBF-4A51-489D-0ACF753981C7}"/>
              </a:ext>
            </a:extLst>
          </p:cNvPr>
          <p:cNvSpPr/>
          <p:nvPr/>
        </p:nvSpPr>
        <p:spPr>
          <a:xfrm>
            <a:off x="6095837" y="1050622"/>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27F3EE51-4262-8B42-0B55-22999A01540D}"/>
              </a:ext>
            </a:extLst>
          </p:cNvPr>
          <p:cNvSpPr/>
          <p:nvPr/>
        </p:nvSpPr>
        <p:spPr>
          <a:xfrm>
            <a:off x="6373655" y="1050622"/>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9851064C-E092-4F81-1F63-79545AB7B86F}"/>
              </a:ext>
            </a:extLst>
          </p:cNvPr>
          <p:cNvSpPr/>
          <p:nvPr/>
        </p:nvSpPr>
        <p:spPr>
          <a:xfrm>
            <a:off x="6651473" y="1050622"/>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7300EF27-132E-6BEE-FAA8-F78977DCC699}"/>
              </a:ext>
            </a:extLst>
          </p:cNvPr>
          <p:cNvSpPr/>
          <p:nvPr/>
        </p:nvSpPr>
        <p:spPr>
          <a:xfrm>
            <a:off x="6932366" y="1050622"/>
            <a:ext cx="137160" cy="137160"/>
          </a:xfrm>
          <a:prstGeom prst="ellipse">
            <a:avLst/>
          </a:prstGeom>
          <a:solidFill>
            <a:srgbClr val="73FB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065668C8-1B2D-16ED-8B62-FE8094B8C00C}"/>
              </a:ext>
            </a:extLst>
          </p:cNvPr>
          <p:cNvSpPr/>
          <p:nvPr/>
        </p:nvSpPr>
        <p:spPr>
          <a:xfrm>
            <a:off x="7213259" y="1050622"/>
            <a:ext cx="137160" cy="137160"/>
          </a:xfrm>
          <a:prstGeom prst="ellipse">
            <a:avLst/>
          </a:prstGeom>
          <a:solidFill>
            <a:srgbClr val="FFD5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5F419837-CEB3-B215-3B3E-4BB4C9272134}"/>
              </a:ext>
            </a:extLst>
          </p:cNvPr>
          <p:cNvSpPr/>
          <p:nvPr/>
        </p:nvSpPr>
        <p:spPr>
          <a:xfrm>
            <a:off x="7494152" y="1050622"/>
            <a:ext cx="137160" cy="137160"/>
          </a:xfrm>
          <a:prstGeom prst="ellipse">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B45294D2-F927-9CAB-A0FA-3C95AF008A25}"/>
              </a:ext>
            </a:extLst>
          </p:cNvPr>
          <p:cNvSpPr txBox="1"/>
          <p:nvPr/>
        </p:nvSpPr>
        <p:spPr>
          <a:xfrm>
            <a:off x="56847" y="1225639"/>
            <a:ext cx="7772400" cy="276999"/>
          </a:xfrm>
          <a:prstGeom prst="rect">
            <a:avLst/>
          </a:prstGeom>
          <a:noFill/>
          <a:effectLst>
            <a:softEdge rad="31750"/>
          </a:effectLst>
        </p:spPr>
        <p:txBody>
          <a:bodyPr wrap="square" rtlCol="0">
            <a:spAutoFit/>
          </a:bodyPr>
          <a:lstStyle/>
          <a:p>
            <a:r>
              <a:rPr lang="es-ES" sz="1200" dirty="0">
                <a:latin typeface="Century Gothic" panose="020B0502020202020204" pitchFamily="34" charset="0"/>
                <a:ea typeface="AGThatsANoFromMe Medium" panose="02000603000000000000" pitchFamily="2" charset="0"/>
              </a:rPr>
              <a:t>Estimados padres, estudiantes, familiares y tutores</a:t>
            </a:r>
            <a:r>
              <a:rPr lang="en-US" sz="1200" dirty="0">
                <a:effectLst/>
                <a:latin typeface="Century Gothic" panose="020B0502020202020204" pitchFamily="34" charset="0"/>
                <a:ea typeface="AGThatsANoFromMe Medium" panose="02000603000000000000" pitchFamily="2" charset="0"/>
              </a:rPr>
              <a:t>,</a:t>
            </a:r>
          </a:p>
        </p:txBody>
      </p:sp>
    </p:spTree>
    <p:extLst>
      <p:ext uri="{BB962C8B-B14F-4D97-AF65-F5344CB8AC3E}">
        <p14:creationId xmlns:p14="http://schemas.microsoft.com/office/powerpoint/2010/main" val="4257584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D799492C-D8AD-F24C-9314-B89C5639B4AD}"/>
              </a:ext>
            </a:extLst>
          </p:cNvPr>
          <p:cNvSpPr/>
          <p:nvPr/>
        </p:nvSpPr>
        <p:spPr>
          <a:xfrm>
            <a:off x="4530372" y="59146"/>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ED04FBDE-5530-EC4B-8C3A-751C3725B18B}"/>
              </a:ext>
            </a:extLst>
          </p:cNvPr>
          <p:cNvSpPr/>
          <p:nvPr/>
        </p:nvSpPr>
        <p:spPr>
          <a:xfrm>
            <a:off x="56847" y="59146"/>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A9F26E8-8048-9140-A0DF-BB2FE8CCB14D}"/>
              </a:ext>
            </a:extLst>
          </p:cNvPr>
          <p:cNvSpPr/>
          <p:nvPr/>
        </p:nvSpPr>
        <p:spPr>
          <a:xfrm>
            <a:off x="338865" y="59146"/>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11E46B3C-A961-FD4A-B086-5271B1BBF095}"/>
              </a:ext>
            </a:extLst>
          </p:cNvPr>
          <p:cNvSpPr/>
          <p:nvPr/>
        </p:nvSpPr>
        <p:spPr>
          <a:xfrm>
            <a:off x="617708" y="59146"/>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910BED8-0607-B044-8BCA-A57D0EA3D3D8}"/>
              </a:ext>
            </a:extLst>
          </p:cNvPr>
          <p:cNvSpPr/>
          <p:nvPr/>
        </p:nvSpPr>
        <p:spPr>
          <a:xfrm>
            <a:off x="896551" y="59146"/>
            <a:ext cx="137160" cy="137160"/>
          </a:xfrm>
          <a:prstGeom prst="ellipse">
            <a:avLst/>
          </a:prstGeom>
          <a:solidFill>
            <a:srgbClr val="73FB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A9E9417-4E12-384C-8414-48B254C9656B}"/>
              </a:ext>
            </a:extLst>
          </p:cNvPr>
          <p:cNvSpPr/>
          <p:nvPr/>
        </p:nvSpPr>
        <p:spPr>
          <a:xfrm>
            <a:off x="1175394" y="59146"/>
            <a:ext cx="137160" cy="137160"/>
          </a:xfrm>
          <a:prstGeom prst="ellipse">
            <a:avLst/>
          </a:prstGeom>
          <a:solidFill>
            <a:srgbClr val="FFD5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73FC96E-BAF7-EC43-8323-08602CF6DE7C}"/>
              </a:ext>
            </a:extLst>
          </p:cNvPr>
          <p:cNvSpPr/>
          <p:nvPr/>
        </p:nvSpPr>
        <p:spPr>
          <a:xfrm>
            <a:off x="1454237" y="59146"/>
            <a:ext cx="137160" cy="137160"/>
          </a:xfrm>
          <a:prstGeom prst="ellipse">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5E18D80-3450-4E4B-BA56-0207D887D614}"/>
              </a:ext>
            </a:extLst>
          </p:cNvPr>
          <p:cNvSpPr/>
          <p:nvPr/>
        </p:nvSpPr>
        <p:spPr>
          <a:xfrm>
            <a:off x="1733080" y="59146"/>
            <a:ext cx="137160" cy="137160"/>
          </a:xfrm>
          <a:prstGeom prst="ellipse">
            <a:avLst/>
          </a:prstGeom>
          <a:solidFill>
            <a:srgbClr val="FF2F9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7CBC384-A246-9B49-948F-F936DA12928C}"/>
              </a:ext>
            </a:extLst>
          </p:cNvPr>
          <p:cNvSpPr/>
          <p:nvPr/>
        </p:nvSpPr>
        <p:spPr>
          <a:xfrm>
            <a:off x="2015098" y="59146"/>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7A6C156-B0EF-7041-8FBD-32995BBAE6FA}"/>
              </a:ext>
            </a:extLst>
          </p:cNvPr>
          <p:cNvSpPr/>
          <p:nvPr/>
        </p:nvSpPr>
        <p:spPr>
          <a:xfrm>
            <a:off x="2292916" y="59146"/>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1BC1B385-CA5A-7E45-B573-3826530CFBFC}"/>
              </a:ext>
            </a:extLst>
          </p:cNvPr>
          <p:cNvSpPr/>
          <p:nvPr/>
        </p:nvSpPr>
        <p:spPr>
          <a:xfrm>
            <a:off x="2570734" y="59146"/>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9C697D3-621D-7C48-BF1E-809A0362D54B}"/>
              </a:ext>
            </a:extLst>
          </p:cNvPr>
          <p:cNvSpPr/>
          <p:nvPr/>
        </p:nvSpPr>
        <p:spPr>
          <a:xfrm>
            <a:off x="2851627" y="59146"/>
            <a:ext cx="137160" cy="137160"/>
          </a:xfrm>
          <a:prstGeom prst="ellipse">
            <a:avLst/>
          </a:prstGeom>
          <a:solidFill>
            <a:srgbClr val="73FB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28B79C97-0109-3949-B137-D6D67AE6D38A}"/>
              </a:ext>
            </a:extLst>
          </p:cNvPr>
          <p:cNvSpPr/>
          <p:nvPr/>
        </p:nvSpPr>
        <p:spPr>
          <a:xfrm>
            <a:off x="3132520" y="59146"/>
            <a:ext cx="137160" cy="137160"/>
          </a:xfrm>
          <a:prstGeom prst="ellipse">
            <a:avLst/>
          </a:prstGeom>
          <a:solidFill>
            <a:srgbClr val="FFD5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DF4709EA-3843-E346-80F0-4CFB9F824B36}"/>
              </a:ext>
            </a:extLst>
          </p:cNvPr>
          <p:cNvSpPr/>
          <p:nvPr/>
        </p:nvSpPr>
        <p:spPr>
          <a:xfrm>
            <a:off x="3413413" y="59146"/>
            <a:ext cx="137160" cy="137160"/>
          </a:xfrm>
          <a:prstGeom prst="ellipse">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C7CF12BC-6D4D-1C4C-8E40-8178FEF1BC10}"/>
              </a:ext>
            </a:extLst>
          </p:cNvPr>
          <p:cNvSpPr/>
          <p:nvPr/>
        </p:nvSpPr>
        <p:spPr>
          <a:xfrm>
            <a:off x="3694306" y="59146"/>
            <a:ext cx="137160" cy="137160"/>
          </a:xfrm>
          <a:prstGeom prst="ellipse">
            <a:avLst/>
          </a:prstGeom>
          <a:solidFill>
            <a:srgbClr val="FF2F9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2AAE7FE-A101-0E4C-8CCA-CA6A28120DC8}"/>
              </a:ext>
            </a:extLst>
          </p:cNvPr>
          <p:cNvSpPr/>
          <p:nvPr/>
        </p:nvSpPr>
        <p:spPr>
          <a:xfrm>
            <a:off x="3975199" y="59146"/>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9866E9E-C865-4544-A15F-D091CC2FF0C5}"/>
              </a:ext>
            </a:extLst>
          </p:cNvPr>
          <p:cNvSpPr/>
          <p:nvPr/>
        </p:nvSpPr>
        <p:spPr>
          <a:xfrm>
            <a:off x="4252917" y="59146"/>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D65FEE38-88D4-C547-9DA3-5C71FE0E9DD8}"/>
              </a:ext>
            </a:extLst>
          </p:cNvPr>
          <p:cNvSpPr txBox="1"/>
          <p:nvPr/>
        </p:nvSpPr>
        <p:spPr>
          <a:xfrm>
            <a:off x="124690" y="351098"/>
            <a:ext cx="7443777" cy="7109639"/>
          </a:xfrm>
          <a:prstGeom prst="rect">
            <a:avLst/>
          </a:prstGeom>
          <a:noFill/>
          <a:effectLst>
            <a:softEdge rad="31750"/>
          </a:effectLst>
        </p:spPr>
        <p:txBody>
          <a:bodyPr wrap="square" rtlCol="0">
            <a:spAutoFit/>
          </a:bodyPr>
          <a:lstStyle/>
          <a:p>
            <a:pPr marL="171450" indent="-171450">
              <a:buFont typeface="Arial" panose="020B0604020202020204" pitchFamily="34" charset="0"/>
              <a:buChar char="•"/>
            </a:pPr>
            <a:r>
              <a:rPr lang="en-US" sz="1200" b="1" dirty="0">
                <a:latin typeface="Century Gothic" panose="020B0502020202020204" pitchFamily="34" charset="0"/>
                <a:ea typeface="AGThatsANoFromMe Medium" panose="02000603000000000000" pitchFamily="2" charset="0"/>
              </a:rPr>
              <a:t>ClassDojo:</a:t>
            </a:r>
            <a:r>
              <a:rPr lang="en-US" sz="1200" dirty="0">
                <a:latin typeface="Century Gothic" panose="020B0502020202020204" pitchFamily="34" charset="0"/>
                <a:ea typeface="AGThatsANoFromMe Medium" panose="02000603000000000000" pitchFamily="2" charset="0"/>
              </a:rPr>
              <a:t> We use ClassDojo to track student’s points they earn and contact with parents. Each day, your child has opportunity to earn points based on his/her behavior and showing HOUSE characteristics. </a:t>
            </a:r>
          </a:p>
          <a:p>
            <a:pPr marL="171450" indent="-171450" defTabSz="457200"/>
            <a:r>
              <a:rPr lang="en-US" sz="1200" b="1" dirty="0">
                <a:effectLst/>
                <a:latin typeface="Century Gothic" panose="020B0502020202020204" pitchFamily="34" charset="0"/>
                <a:ea typeface="AGThatsANoFromMe Medium" panose="02000603000000000000" pitchFamily="2" charset="0"/>
              </a:rPr>
              <a:t>	ClassDoj</a:t>
            </a:r>
            <a:r>
              <a:rPr lang="en-US" sz="1200" b="1" dirty="0">
                <a:latin typeface="Century Gothic" panose="020B0502020202020204" pitchFamily="34" charset="0"/>
                <a:ea typeface="AGThatsANoFromMe Medium" panose="02000603000000000000" pitchFamily="2" charset="0"/>
              </a:rPr>
              <a:t>o Messaging </a:t>
            </a:r>
            <a:r>
              <a:rPr lang="en-US" sz="1200" dirty="0">
                <a:latin typeface="Century Gothic" panose="020B0502020202020204" pitchFamily="34" charset="0"/>
                <a:ea typeface="AGThatsANoFromMe Medium" panose="02000603000000000000" pitchFamily="2" charset="0"/>
              </a:rPr>
              <a:t>allows me to send quick messages straight to your cell phone. I use this for reminders and important updates. You can also login on-line. The ClassDojo app (free for iPhones &amp; Android) also allows you to send messages to me. This is by far the best way to contact me, as I frequently see these messages before emails.</a:t>
            </a:r>
            <a:endParaRPr lang="en-US" sz="1200" b="1" dirty="0">
              <a:effectLst/>
              <a:latin typeface="Century Gothic" panose="020B0502020202020204" pitchFamily="34" charset="0"/>
              <a:ea typeface="AGThatsANoFromMe Medium" panose="02000603000000000000" pitchFamily="2" charset="0"/>
            </a:endParaRPr>
          </a:p>
          <a:p>
            <a:pPr marL="171450" indent="-171450">
              <a:buFont typeface="Arial" panose="020B0604020202020204" pitchFamily="34" charset="0"/>
              <a:buChar char="•"/>
            </a:pPr>
            <a:r>
              <a:rPr lang="en-US" sz="1200" b="1" dirty="0">
                <a:effectLst/>
                <a:latin typeface="Century Gothic" panose="020B0502020202020204" pitchFamily="34" charset="0"/>
                <a:ea typeface="AGThatsANoFromMe Medium" panose="02000603000000000000" pitchFamily="2" charset="0"/>
              </a:rPr>
              <a:t>Progress and/or </a:t>
            </a:r>
            <a:r>
              <a:rPr lang="en-US" sz="1200" b="1" dirty="0" err="1">
                <a:effectLst/>
                <a:latin typeface="Century Gothic" panose="020B0502020202020204" pitchFamily="34" charset="0"/>
                <a:ea typeface="AGThatsANoFromMe Medium" panose="02000603000000000000" pitchFamily="2" charset="0"/>
              </a:rPr>
              <a:t>ReportCards</a:t>
            </a:r>
            <a:r>
              <a:rPr lang="en-US" sz="1200" b="1" dirty="0">
                <a:effectLst/>
                <a:latin typeface="Century Gothic" panose="020B0502020202020204" pitchFamily="34" charset="0"/>
                <a:ea typeface="AGThatsANoFromMe Medium" panose="02000603000000000000" pitchFamily="2" charset="0"/>
              </a:rPr>
              <a:t>: </a:t>
            </a:r>
            <a:r>
              <a:rPr lang="en-US" sz="1200" dirty="0">
                <a:effectLst/>
                <a:latin typeface="Century Gothic" panose="020B0502020202020204" pitchFamily="34" charset="0"/>
                <a:ea typeface="AGThatsANoFromMe Medium" panose="02000603000000000000" pitchFamily="2" charset="0"/>
              </a:rPr>
              <a:t>Cards will be sent home at the end of each nine weeks in a manila envelopes. This is the only time grades will be posted, in </a:t>
            </a:r>
            <a:r>
              <a:rPr lang="en-US" sz="1200" dirty="0">
                <a:latin typeface="Century Gothic" panose="020B0502020202020204" pitchFamily="34" charset="0"/>
                <a:ea typeface="AGThatsANoFromMe Medium" panose="02000603000000000000" pitchFamily="2" charset="0"/>
              </a:rPr>
              <a:t>pre-k, </a:t>
            </a:r>
            <a:r>
              <a:rPr lang="en-US" sz="1200" dirty="0">
                <a:effectLst/>
                <a:latin typeface="Century Gothic" panose="020B0502020202020204" pitchFamily="34" charset="0"/>
                <a:ea typeface="AGThatsANoFromMe Medium" panose="02000603000000000000" pitchFamily="2" charset="0"/>
              </a:rPr>
              <a:t>we perform progress monitoring, not number grades. They MUST be signed and returned. </a:t>
            </a:r>
          </a:p>
          <a:p>
            <a:pPr marL="171450" indent="-171450">
              <a:buFont typeface="Arial" panose="020B0604020202020204" pitchFamily="34" charset="0"/>
              <a:buChar char="•"/>
            </a:pPr>
            <a:r>
              <a:rPr lang="en-US" sz="1200" b="1" dirty="0">
                <a:effectLst/>
                <a:latin typeface="Century Gothic" panose="020B0502020202020204" pitchFamily="34" charset="0"/>
                <a:ea typeface="AGThatsANoFromMe Medium" panose="02000603000000000000" pitchFamily="2" charset="0"/>
              </a:rPr>
              <a:t>Classroom Expec</a:t>
            </a:r>
            <a:r>
              <a:rPr lang="en-US" sz="1200" b="1" dirty="0">
                <a:latin typeface="Century Gothic" panose="020B0502020202020204" pitchFamily="34" charset="0"/>
                <a:ea typeface="AGThatsANoFromMe Medium" panose="02000603000000000000" pitchFamily="2" charset="0"/>
              </a:rPr>
              <a:t>tations: </a:t>
            </a:r>
            <a:r>
              <a:rPr lang="en-US" sz="1200" dirty="0">
                <a:latin typeface="Century Gothic" panose="020B0502020202020204" pitchFamily="34" charset="0"/>
                <a:ea typeface="AGThatsANoFromMe Medium" panose="02000603000000000000" pitchFamily="2" charset="0"/>
              </a:rPr>
              <a:t>In our class, we use a clip system, UP= for great choices DOWN= making poor choices. Students will receive a logical consequence if he/she choose to not follow expectations. Parents will be notified when a student has had a difficult day. These will be marked in the folder on the calendar. If at any time you have a question about the behaviors marked in the folder, or would just to know “how they are doing?” please feel free to ask.</a:t>
            </a:r>
          </a:p>
          <a:p>
            <a:pPr marL="171450" indent="-171450">
              <a:buFont typeface="Arial" panose="020B0604020202020204" pitchFamily="34" charset="0"/>
              <a:buChar char="•"/>
            </a:pPr>
            <a:r>
              <a:rPr lang="en-US" sz="1200" b="1" dirty="0">
                <a:latin typeface="Century Gothic" panose="020B0502020202020204" pitchFamily="34" charset="0"/>
                <a:ea typeface="AGThatsANoFromMe Medium" panose="02000603000000000000" pitchFamily="2" charset="0"/>
              </a:rPr>
              <a:t>Positive Reinforcement: </a:t>
            </a:r>
            <a:r>
              <a:rPr lang="en-US" sz="1200" dirty="0">
                <a:latin typeface="Century Gothic" panose="020B0502020202020204" pitchFamily="34" charset="0"/>
                <a:ea typeface="AGThatsANoFromMe Medium" panose="02000603000000000000" pitchFamily="2" charset="0"/>
              </a:rPr>
              <a:t>In my classroom, I believe that positive reinforcement, along with classroom discipline and high expectations are the key to a cooperative learning environment. The students will have opportunity to earn individual, group, and class rewards.</a:t>
            </a:r>
          </a:p>
          <a:p>
            <a:pPr marL="171450" indent="-171450">
              <a:buFont typeface="Arial" panose="020B0604020202020204" pitchFamily="34" charset="0"/>
              <a:buChar char="•"/>
            </a:pPr>
            <a:r>
              <a:rPr lang="en-US" sz="1200" b="1" dirty="0">
                <a:latin typeface="Century Gothic" panose="020B0502020202020204" pitchFamily="34" charset="0"/>
                <a:ea typeface="AGThatsANoFromMe Medium" panose="02000603000000000000" pitchFamily="2" charset="0"/>
              </a:rPr>
              <a:t>Individual Rewards: </a:t>
            </a:r>
            <a:r>
              <a:rPr lang="en-US" sz="1200" dirty="0">
                <a:latin typeface="Century Gothic" panose="020B0502020202020204" pitchFamily="34" charset="0"/>
                <a:ea typeface="AGThatsANoFromMe Medium" panose="02000603000000000000" pitchFamily="2" charset="0"/>
              </a:rPr>
              <a:t>Students will be able to earn “Monster Points” using ClassDojo. These points can be earned many ways through making good choices. Students can also earn House tickets and receive acknowledgement on the announcements and receive house points.</a:t>
            </a:r>
          </a:p>
          <a:p>
            <a:pPr marL="171450" indent="-171450">
              <a:buFont typeface="Arial" panose="020B0604020202020204" pitchFamily="34" charset="0"/>
              <a:buChar char="•"/>
            </a:pPr>
            <a:r>
              <a:rPr lang="en-US" sz="1200" b="1" dirty="0">
                <a:latin typeface="Century Gothic" panose="020B0502020202020204" pitchFamily="34" charset="0"/>
                <a:ea typeface="AGThatsANoFromMe Medium" panose="02000603000000000000" pitchFamily="2" charset="0"/>
              </a:rPr>
              <a:t>Class rewards: </a:t>
            </a:r>
            <a:r>
              <a:rPr lang="en-US" sz="1200" dirty="0">
                <a:latin typeface="Century Gothic" panose="020B0502020202020204" pitchFamily="34" charset="0"/>
                <a:ea typeface="AGThatsANoFromMe Medium" panose="02000603000000000000" pitchFamily="2" charset="0"/>
              </a:rPr>
              <a:t>Students have a chance to receive rewards as a whole class: when given compliment in the hall, everyone is on task, working together as a group. Rewards can vary from extra recess to a special treat.</a:t>
            </a:r>
            <a:endParaRPr lang="en-US" sz="1200" dirty="0">
              <a:effectLst/>
              <a:latin typeface="Century Gothic" panose="020B0502020202020204" pitchFamily="34" charset="0"/>
              <a:ea typeface="AGThatsANoFromMe Medium" panose="02000603000000000000" pitchFamily="2" charset="0"/>
            </a:endParaRPr>
          </a:p>
          <a:p>
            <a:pPr marL="171450" indent="-171450">
              <a:buFont typeface="Arial" panose="020B0604020202020204" pitchFamily="34" charset="0"/>
              <a:buChar char="•"/>
            </a:pPr>
            <a:r>
              <a:rPr lang="en-US" sz="1200" dirty="0">
                <a:effectLst/>
                <a:latin typeface="Century Gothic" panose="020B0502020202020204" pitchFamily="34" charset="0"/>
                <a:ea typeface="AGThatsANoFromMe Medium" panose="02000603000000000000" pitchFamily="2" charset="0"/>
              </a:rPr>
              <a:t>Please fill out and return the Student Information and Tell Me About Your Child forms. These forms are very important and will allow me to know some specifics about your child, such as how they are being transported home each day. </a:t>
            </a:r>
          </a:p>
          <a:p>
            <a:endParaRPr lang="en-US" sz="1200" dirty="0">
              <a:latin typeface="Century Gothic" panose="020B0502020202020204" pitchFamily="34" charset="0"/>
              <a:ea typeface="AGThatsANoFromMe Medium" panose="02000603000000000000" pitchFamily="2" charset="0"/>
            </a:endParaRPr>
          </a:p>
          <a:p>
            <a:r>
              <a:rPr lang="en-US" sz="1200" dirty="0">
                <a:latin typeface="Century Gothic" panose="020B0502020202020204" pitchFamily="34" charset="0"/>
                <a:ea typeface="AGThatsANoFromMe Medium" panose="02000603000000000000" pitchFamily="2" charset="0"/>
              </a:rPr>
              <a:t>I welcome and value parent involvement! I will need a variety of parent volunteers throughout the year in our classroom. I welcome help all year to get some materials prepped for the week. Please let me know if you can help out by filling out the Volunteer Form or sending me an email at </a:t>
            </a:r>
            <a:r>
              <a:rPr lang="en-US" sz="1200" dirty="0">
                <a:latin typeface="Century Gothic" panose="020B0502020202020204" pitchFamily="34" charset="0"/>
                <a:ea typeface="AGThatsANoFromMe Medium" panose="02000603000000000000" pitchFamily="2" charset="0"/>
                <a:hlinkClick r:id="rId2"/>
              </a:rPr>
              <a:t>stacy.pope@sfisd.org</a:t>
            </a:r>
            <a:r>
              <a:rPr lang="en-US" sz="1200" dirty="0">
                <a:latin typeface="Century Gothic" panose="020B0502020202020204" pitchFamily="34" charset="0"/>
                <a:ea typeface="AGThatsANoFromMe Medium" panose="02000603000000000000" pitchFamily="2" charset="0"/>
              </a:rPr>
              <a:t>.</a:t>
            </a:r>
          </a:p>
          <a:p>
            <a:endParaRPr lang="en-US" sz="1200" dirty="0">
              <a:latin typeface="Century Gothic" panose="020B0502020202020204" pitchFamily="34" charset="0"/>
              <a:ea typeface="AGThatsANoFromMe Medium" panose="02000603000000000000" pitchFamily="2" charset="0"/>
            </a:endParaRPr>
          </a:p>
          <a:p>
            <a:r>
              <a:rPr lang="en-US" sz="1200" dirty="0">
                <a:latin typeface="Century Gothic" panose="020B0502020202020204" pitchFamily="34" charset="0"/>
                <a:ea typeface="AGThatsANoFromMe Medium" panose="02000603000000000000" pitchFamily="2" charset="0"/>
              </a:rPr>
              <a:t>I hope this information will help you and your child get ready for a new and very exciting school year! Please remember that there is more information on how our classroom runs that you will receive at the beginning of the school year! </a:t>
            </a:r>
          </a:p>
          <a:p>
            <a:endParaRPr lang="en-US" sz="1200" dirty="0">
              <a:effectLst/>
              <a:latin typeface="Century Gothic" panose="020B0502020202020204" pitchFamily="34" charset="0"/>
              <a:ea typeface="AGThatsANoFromMe Medium" panose="02000603000000000000" pitchFamily="2" charset="0"/>
            </a:endParaRPr>
          </a:p>
          <a:p>
            <a:pPr marL="171450" indent="-171450">
              <a:buFont typeface="Arial" panose="020B0604020202020204" pitchFamily="34" charset="0"/>
              <a:buChar char="•"/>
            </a:pPr>
            <a:endParaRPr lang="en-US" sz="1200" dirty="0">
              <a:effectLst/>
              <a:latin typeface="Century Gothic" panose="020B0502020202020204" pitchFamily="34" charset="0"/>
              <a:ea typeface="AGThatsANoFromMe Medium" panose="02000603000000000000" pitchFamily="2" charset="0"/>
            </a:endParaRPr>
          </a:p>
        </p:txBody>
      </p:sp>
      <p:sp>
        <p:nvSpPr>
          <p:cNvPr id="55" name="TextBox 54">
            <a:extLst>
              <a:ext uri="{FF2B5EF4-FFF2-40B4-BE49-F238E27FC236}">
                <a16:creationId xmlns:a16="http://schemas.microsoft.com/office/drawing/2014/main" id="{AE1BC115-F82A-2E4F-94A9-5444F1143971}"/>
              </a:ext>
            </a:extLst>
          </p:cNvPr>
          <p:cNvSpPr txBox="1"/>
          <p:nvPr/>
        </p:nvSpPr>
        <p:spPr>
          <a:xfrm>
            <a:off x="2643935" y="7885840"/>
            <a:ext cx="5061693" cy="830997"/>
          </a:xfrm>
          <a:prstGeom prst="rect">
            <a:avLst/>
          </a:prstGeom>
          <a:noFill/>
          <a:effectLst>
            <a:softEdge rad="31750"/>
          </a:effectLst>
        </p:spPr>
        <p:txBody>
          <a:bodyPr wrap="square" rtlCol="0">
            <a:spAutoFit/>
          </a:bodyPr>
          <a:lstStyle/>
          <a:p>
            <a:pPr algn="ctr"/>
            <a:r>
              <a:rPr lang="en-US" sz="2400" dirty="0">
                <a:effectLst>
                  <a:outerShdw blurRad="50800" dist="38100" dir="2700000" algn="tl" rotWithShape="0">
                    <a:prstClr val="black">
                      <a:alpha val="40000"/>
                    </a:prstClr>
                  </a:outerShdw>
                </a:effectLst>
                <a:latin typeface="Century Gothic" panose="020B0502020202020204" pitchFamily="34" charset="0"/>
                <a:ea typeface="AGThatsANoFromMe Medium" panose="02000603000000000000" pitchFamily="2" charset="0"/>
              </a:rPr>
              <a:t>I am looking forward to an awesome year!</a:t>
            </a:r>
          </a:p>
        </p:txBody>
      </p:sp>
      <p:sp>
        <p:nvSpPr>
          <p:cNvPr id="56" name="TextBox 55">
            <a:extLst>
              <a:ext uri="{FF2B5EF4-FFF2-40B4-BE49-F238E27FC236}">
                <a16:creationId xmlns:a16="http://schemas.microsoft.com/office/drawing/2014/main" id="{1069B5AF-0FCA-B046-947B-36DED0ADB7AB}"/>
              </a:ext>
            </a:extLst>
          </p:cNvPr>
          <p:cNvSpPr txBox="1"/>
          <p:nvPr/>
        </p:nvSpPr>
        <p:spPr>
          <a:xfrm>
            <a:off x="3609557" y="9046205"/>
            <a:ext cx="3912664" cy="553998"/>
          </a:xfrm>
          <a:prstGeom prst="rect">
            <a:avLst/>
          </a:prstGeom>
          <a:noFill/>
          <a:effectLst>
            <a:softEdge rad="31750"/>
          </a:effectLst>
        </p:spPr>
        <p:txBody>
          <a:bodyPr wrap="square" rtlCol="0">
            <a:spAutoFit/>
          </a:bodyPr>
          <a:lstStyle/>
          <a:p>
            <a:pPr algn="ctr"/>
            <a:r>
              <a:rPr lang="en-US" sz="3000" dirty="0">
                <a:effectLst>
                  <a:outerShdw blurRad="50800" dist="38100" dir="2700000" algn="tl" rotWithShape="0">
                    <a:prstClr val="black">
                      <a:alpha val="40000"/>
                    </a:prstClr>
                  </a:outerShdw>
                </a:effectLst>
                <a:latin typeface="Century Gothic" panose="020B0502020202020204" pitchFamily="34" charset="0"/>
                <a:ea typeface="AGThatsANoFromMe Medium" panose="02000603000000000000" pitchFamily="2" charset="0"/>
              </a:rPr>
              <a:t>Mrs. Pope</a:t>
            </a:r>
          </a:p>
        </p:txBody>
      </p:sp>
      <p:sp>
        <p:nvSpPr>
          <p:cNvPr id="57" name="Oval 56">
            <a:extLst>
              <a:ext uri="{FF2B5EF4-FFF2-40B4-BE49-F238E27FC236}">
                <a16:creationId xmlns:a16="http://schemas.microsoft.com/office/drawing/2014/main" id="{3D148D9D-CEB2-8C46-A41E-032820CDCF17}"/>
              </a:ext>
            </a:extLst>
          </p:cNvPr>
          <p:cNvSpPr/>
          <p:nvPr/>
        </p:nvSpPr>
        <p:spPr>
          <a:xfrm>
            <a:off x="7568468" y="9853260"/>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1209C3A9-245F-7948-B2E0-99B63790F3C4}"/>
              </a:ext>
            </a:extLst>
          </p:cNvPr>
          <p:cNvSpPr/>
          <p:nvPr/>
        </p:nvSpPr>
        <p:spPr>
          <a:xfrm>
            <a:off x="3094943" y="9853260"/>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E88C8E89-2DE0-2246-8DCA-BBB850BDF7CF}"/>
              </a:ext>
            </a:extLst>
          </p:cNvPr>
          <p:cNvSpPr/>
          <p:nvPr/>
        </p:nvSpPr>
        <p:spPr>
          <a:xfrm>
            <a:off x="3376961" y="9853260"/>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a:extLst>
              <a:ext uri="{FF2B5EF4-FFF2-40B4-BE49-F238E27FC236}">
                <a16:creationId xmlns:a16="http://schemas.microsoft.com/office/drawing/2014/main" id="{F0CBACB4-0857-424B-AB90-E1DAF811EDE9}"/>
              </a:ext>
            </a:extLst>
          </p:cNvPr>
          <p:cNvSpPr/>
          <p:nvPr/>
        </p:nvSpPr>
        <p:spPr>
          <a:xfrm>
            <a:off x="3655804" y="9853260"/>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2D93133E-CB5E-4244-9DFB-0C5E96A90253}"/>
              </a:ext>
            </a:extLst>
          </p:cNvPr>
          <p:cNvSpPr/>
          <p:nvPr/>
        </p:nvSpPr>
        <p:spPr>
          <a:xfrm>
            <a:off x="3934647" y="9853260"/>
            <a:ext cx="137160" cy="137160"/>
          </a:xfrm>
          <a:prstGeom prst="ellipse">
            <a:avLst/>
          </a:prstGeom>
          <a:solidFill>
            <a:srgbClr val="73FB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55DA5F7F-352B-CA4E-B66E-28FAC4A1CC4E}"/>
              </a:ext>
            </a:extLst>
          </p:cNvPr>
          <p:cNvSpPr/>
          <p:nvPr/>
        </p:nvSpPr>
        <p:spPr>
          <a:xfrm>
            <a:off x="4213490" y="9853260"/>
            <a:ext cx="137160" cy="137160"/>
          </a:xfrm>
          <a:prstGeom prst="ellipse">
            <a:avLst/>
          </a:prstGeom>
          <a:solidFill>
            <a:srgbClr val="FFD5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E4821989-EAC9-5148-8635-4BFF1FE72D28}"/>
              </a:ext>
            </a:extLst>
          </p:cNvPr>
          <p:cNvSpPr/>
          <p:nvPr/>
        </p:nvSpPr>
        <p:spPr>
          <a:xfrm>
            <a:off x="4492333" y="9853260"/>
            <a:ext cx="137160" cy="137160"/>
          </a:xfrm>
          <a:prstGeom prst="ellipse">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A7442EF9-6A77-CF4D-A81C-FA26AD3A73C7}"/>
              </a:ext>
            </a:extLst>
          </p:cNvPr>
          <p:cNvSpPr/>
          <p:nvPr/>
        </p:nvSpPr>
        <p:spPr>
          <a:xfrm>
            <a:off x="4771176" y="9853260"/>
            <a:ext cx="137160" cy="137160"/>
          </a:xfrm>
          <a:prstGeom prst="ellipse">
            <a:avLst/>
          </a:prstGeom>
          <a:solidFill>
            <a:srgbClr val="FF2F9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895F980B-D901-5D47-A99F-467C055B930C}"/>
              </a:ext>
            </a:extLst>
          </p:cNvPr>
          <p:cNvSpPr/>
          <p:nvPr/>
        </p:nvSpPr>
        <p:spPr>
          <a:xfrm>
            <a:off x="5053194" y="9853260"/>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29739E86-469D-6044-B2DE-FAF86FA92A82}"/>
              </a:ext>
            </a:extLst>
          </p:cNvPr>
          <p:cNvSpPr/>
          <p:nvPr/>
        </p:nvSpPr>
        <p:spPr>
          <a:xfrm>
            <a:off x="5331012" y="9853260"/>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73934AB3-E0A8-8443-95BF-E672BED25C5F}"/>
              </a:ext>
            </a:extLst>
          </p:cNvPr>
          <p:cNvSpPr/>
          <p:nvPr/>
        </p:nvSpPr>
        <p:spPr>
          <a:xfrm>
            <a:off x="5608830" y="9853260"/>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5575E685-6CE2-994C-A471-2A00A31A1FD2}"/>
              </a:ext>
            </a:extLst>
          </p:cNvPr>
          <p:cNvSpPr/>
          <p:nvPr/>
        </p:nvSpPr>
        <p:spPr>
          <a:xfrm>
            <a:off x="5889723" y="9853260"/>
            <a:ext cx="137160" cy="137160"/>
          </a:xfrm>
          <a:prstGeom prst="ellipse">
            <a:avLst/>
          </a:prstGeom>
          <a:solidFill>
            <a:srgbClr val="73FB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55EB558A-85CF-3A44-BFC6-A2B28AE52218}"/>
              </a:ext>
            </a:extLst>
          </p:cNvPr>
          <p:cNvSpPr/>
          <p:nvPr/>
        </p:nvSpPr>
        <p:spPr>
          <a:xfrm>
            <a:off x="6170616" y="9853260"/>
            <a:ext cx="137160" cy="137160"/>
          </a:xfrm>
          <a:prstGeom prst="ellipse">
            <a:avLst/>
          </a:prstGeom>
          <a:solidFill>
            <a:srgbClr val="FFD5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FB39056E-2025-C349-BE5D-80A0F4591CDF}"/>
              </a:ext>
            </a:extLst>
          </p:cNvPr>
          <p:cNvSpPr/>
          <p:nvPr/>
        </p:nvSpPr>
        <p:spPr>
          <a:xfrm>
            <a:off x="6451509" y="9853260"/>
            <a:ext cx="137160" cy="137160"/>
          </a:xfrm>
          <a:prstGeom prst="ellipse">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CD0CE781-ABF7-EC4A-8E81-5D06F9A1A6BE}"/>
              </a:ext>
            </a:extLst>
          </p:cNvPr>
          <p:cNvSpPr/>
          <p:nvPr/>
        </p:nvSpPr>
        <p:spPr>
          <a:xfrm>
            <a:off x="6732402" y="9853260"/>
            <a:ext cx="137160" cy="137160"/>
          </a:xfrm>
          <a:prstGeom prst="ellipse">
            <a:avLst/>
          </a:prstGeom>
          <a:solidFill>
            <a:srgbClr val="FF2F9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1DC75D69-27FB-3B47-B407-5FD7198DEF44}"/>
              </a:ext>
            </a:extLst>
          </p:cNvPr>
          <p:cNvSpPr/>
          <p:nvPr/>
        </p:nvSpPr>
        <p:spPr>
          <a:xfrm>
            <a:off x="7013295" y="9853260"/>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A0DB5D3C-4E02-8443-8CF6-5E667550822C}"/>
              </a:ext>
            </a:extLst>
          </p:cNvPr>
          <p:cNvSpPr/>
          <p:nvPr/>
        </p:nvSpPr>
        <p:spPr>
          <a:xfrm>
            <a:off x="7291013" y="9853260"/>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welcome classroom">
            <a:extLst>
              <a:ext uri="{FF2B5EF4-FFF2-40B4-BE49-F238E27FC236}">
                <a16:creationId xmlns:a16="http://schemas.microsoft.com/office/drawing/2014/main" id="{7B7070C0-D2D0-D585-A6AB-6B103A45C5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708" y="7170242"/>
            <a:ext cx="2262192" cy="2262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2992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16CD275F-D7DD-1413-21D0-7E65C4B235BF}"/>
              </a:ext>
            </a:extLst>
          </p:cNvPr>
          <p:cNvSpPr/>
          <p:nvPr/>
        </p:nvSpPr>
        <p:spPr>
          <a:xfrm>
            <a:off x="4530372" y="59146"/>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A75094D8-5F23-B7A4-606B-9EF2644D5410}"/>
              </a:ext>
            </a:extLst>
          </p:cNvPr>
          <p:cNvSpPr/>
          <p:nvPr/>
        </p:nvSpPr>
        <p:spPr>
          <a:xfrm>
            <a:off x="56847" y="59146"/>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0429A4B-1B26-0179-E915-7FB768A46D12}"/>
              </a:ext>
            </a:extLst>
          </p:cNvPr>
          <p:cNvSpPr/>
          <p:nvPr/>
        </p:nvSpPr>
        <p:spPr>
          <a:xfrm>
            <a:off x="338865" y="59146"/>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2FFFBAC6-11D5-087F-9782-3CBE54A4B8D9}"/>
              </a:ext>
            </a:extLst>
          </p:cNvPr>
          <p:cNvSpPr/>
          <p:nvPr/>
        </p:nvSpPr>
        <p:spPr>
          <a:xfrm>
            <a:off x="617708" y="59146"/>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87FB0CA-7F94-83E9-08CD-5F5DF98E3462}"/>
              </a:ext>
            </a:extLst>
          </p:cNvPr>
          <p:cNvSpPr/>
          <p:nvPr/>
        </p:nvSpPr>
        <p:spPr>
          <a:xfrm>
            <a:off x="896551" y="59146"/>
            <a:ext cx="137160" cy="137160"/>
          </a:xfrm>
          <a:prstGeom prst="ellipse">
            <a:avLst/>
          </a:prstGeom>
          <a:solidFill>
            <a:srgbClr val="73FB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AE2D71E-C75D-8151-FFB5-F78232C4952A}"/>
              </a:ext>
            </a:extLst>
          </p:cNvPr>
          <p:cNvSpPr/>
          <p:nvPr/>
        </p:nvSpPr>
        <p:spPr>
          <a:xfrm>
            <a:off x="1175394" y="59146"/>
            <a:ext cx="137160" cy="137160"/>
          </a:xfrm>
          <a:prstGeom prst="ellipse">
            <a:avLst/>
          </a:prstGeom>
          <a:solidFill>
            <a:srgbClr val="FFD5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57DD12D-3026-A053-99D1-5513644C7407}"/>
              </a:ext>
            </a:extLst>
          </p:cNvPr>
          <p:cNvSpPr/>
          <p:nvPr/>
        </p:nvSpPr>
        <p:spPr>
          <a:xfrm>
            <a:off x="1454237" y="59146"/>
            <a:ext cx="137160" cy="137160"/>
          </a:xfrm>
          <a:prstGeom prst="ellipse">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F4CDEA26-EC01-4348-604F-34F0B84FDDE4}"/>
              </a:ext>
            </a:extLst>
          </p:cNvPr>
          <p:cNvSpPr/>
          <p:nvPr/>
        </p:nvSpPr>
        <p:spPr>
          <a:xfrm>
            <a:off x="1733080" y="59146"/>
            <a:ext cx="137160" cy="137160"/>
          </a:xfrm>
          <a:prstGeom prst="ellipse">
            <a:avLst/>
          </a:prstGeom>
          <a:solidFill>
            <a:srgbClr val="FF2F9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6138784-F71D-783E-28BF-735A8D67053A}"/>
              </a:ext>
            </a:extLst>
          </p:cNvPr>
          <p:cNvSpPr/>
          <p:nvPr/>
        </p:nvSpPr>
        <p:spPr>
          <a:xfrm>
            <a:off x="2015098" y="59146"/>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C3807AAF-FC79-AC27-4B41-3EB8471B48A8}"/>
              </a:ext>
            </a:extLst>
          </p:cNvPr>
          <p:cNvSpPr/>
          <p:nvPr/>
        </p:nvSpPr>
        <p:spPr>
          <a:xfrm>
            <a:off x="2292916" y="59146"/>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02C82622-087F-500D-92A8-6A875B8C0B2E}"/>
              </a:ext>
            </a:extLst>
          </p:cNvPr>
          <p:cNvSpPr/>
          <p:nvPr/>
        </p:nvSpPr>
        <p:spPr>
          <a:xfrm>
            <a:off x="2570734" y="59146"/>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3AA9F116-D97A-B736-4599-9B08881C32BD}"/>
              </a:ext>
            </a:extLst>
          </p:cNvPr>
          <p:cNvSpPr/>
          <p:nvPr/>
        </p:nvSpPr>
        <p:spPr>
          <a:xfrm>
            <a:off x="2851627" y="59146"/>
            <a:ext cx="137160" cy="137160"/>
          </a:xfrm>
          <a:prstGeom prst="ellipse">
            <a:avLst/>
          </a:prstGeom>
          <a:solidFill>
            <a:srgbClr val="73FB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736ED172-9249-110A-896F-4E33E7E5702B}"/>
              </a:ext>
            </a:extLst>
          </p:cNvPr>
          <p:cNvSpPr/>
          <p:nvPr/>
        </p:nvSpPr>
        <p:spPr>
          <a:xfrm>
            <a:off x="3132520" y="59146"/>
            <a:ext cx="137160" cy="137160"/>
          </a:xfrm>
          <a:prstGeom prst="ellipse">
            <a:avLst/>
          </a:prstGeom>
          <a:solidFill>
            <a:srgbClr val="FFD5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6620AB41-4473-D392-C8C3-7C431214DFF4}"/>
              </a:ext>
            </a:extLst>
          </p:cNvPr>
          <p:cNvSpPr/>
          <p:nvPr/>
        </p:nvSpPr>
        <p:spPr>
          <a:xfrm>
            <a:off x="3413413" y="59146"/>
            <a:ext cx="137160" cy="137160"/>
          </a:xfrm>
          <a:prstGeom prst="ellipse">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759AB84-A9AE-E11C-D34A-844DF5D92FF7}"/>
              </a:ext>
            </a:extLst>
          </p:cNvPr>
          <p:cNvSpPr/>
          <p:nvPr/>
        </p:nvSpPr>
        <p:spPr>
          <a:xfrm>
            <a:off x="3694306" y="59146"/>
            <a:ext cx="137160" cy="137160"/>
          </a:xfrm>
          <a:prstGeom prst="ellipse">
            <a:avLst/>
          </a:prstGeom>
          <a:solidFill>
            <a:srgbClr val="FF2F9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1F643128-999B-613A-2411-39EC02D9DF27}"/>
              </a:ext>
            </a:extLst>
          </p:cNvPr>
          <p:cNvSpPr/>
          <p:nvPr/>
        </p:nvSpPr>
        <p:spPr>
          <a:xfrm>
            <a:off x="3975199" y="59146"/>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8DB73F7-EFB2-DE35-34E5-CACBB1D0B754}"/>
              </a:ext>
            </a:extLst>
          </p:cNvPr>
          <p:cNvSpPr/>
          <p:nvPr/>
        </p:nvSpPr>
        <p:spPr>
          <a:xfrm>
            <a:off x="4252917" y="59146"/>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12083699-62B8-057F-52F0-90F961832400}"/>
              </a:ext>
            </a:extLst>
          </p:cNvPr>
          <p:cNvSpPr txBox="1"/>
          <p:nvPr/>
        </p:nvSpPr>
        <p:spPr>
          <a:xfrm>
            <a:off x="2643935" y="7885840"/>
            <a:ext cx="5061693" cy="1200329"/>
          </a:xfrm>
          <a:prstGeom prst="rect">
            <a:avLst/>
          </a:prstGeom>
          <a:noFill/>
          <a:effectLst>
            <a:softEdge rad="31750"/>
          </a:effectLst>
        </p:spPr>
        <p:txBody>
          <a:bodyPr wrap="square" rtlCol="0">
            <a:spAutoFit/>
          </a:bodyPr>
          <a:lstStyle/>
          <a:p>
            <a:pPr algn="ctr"/>
            <a:r>
              <a:rPr lang="es-ES" sz="2400" dirty="0">
                <a:effectLst>
                  <a:outerShdw blurRad="50800" dist="38100" dir="2700000" algn="tl" rotWithShape="0">
                    <a:prstClr val="black">
                      <a:alpha val="40000"/>
                    </a:prstClr>
                  </a:outerShdw>
                </a:effectLst>
                <a:latin typeface="Century Gothic" panose="020B0502020202020204" pitchFamily="34" charset="0"/>
                <a:ea typeface="AGThatsANoFromMe Medium" panose="02000603000000000000" pitchFamily="2" charset="0"/>
              </a:rPr>
              <a:t>¡Estoy deseando que llegue un año increíble!
</a:t>
            </a:r>
            <a:endParaRPr lang="en-US" sz="2400" dirty="0">
              <a:effectLst>
                <a:outerShdw blurRad="50800" dist="38100" dir="2700000" algn="tl" rotWithShape="0">
                  <a:prstClr val="black">
                    <a:alpha val="40000"/>
                  </a:prstClr>
                </a:outerShdw>
              </a:effectLst>
              <a:latin typeface="Century Gothic" panose="020B0502020202020204" pitchFamily="34" charset="0"/>
              <a:ea typeface="AGThatsANoFromMe Medium" panose="02000603000000000000" pitchFamily="2" charset="0"/>
            </a:endParaRPr>
          </a:p>
        </p:txBody>
      </p:sp>
      <p:sp>
        <p:nvSpPr>
          <p:cNvPr id="22" name="TextBox 21">
            <a:extLst>
              <a:ext uri="{FF2B5EF4-FFF2-40B4-BE49-F238E27FC236}">
                <a16:creationId xmlns:a16="http://schemas.microsoft.com/office/drawing/2014/main" id="{E7141C08-390F-3505-1B12-988B95175D8B}"/>
              </a:ext>
            </a:extLst>
          </p:cNvPr>
          <p:cNvSpPr txBox="1"/>
          <p:nvPr/>
        </p:nvSpPr>
        <p:spPr>
          <a:xfrm>
            <a:off x="3609557" y="9046205"/>
            <a:ext cx="3912664" cy="1015663"/>
          </a:xfrm>
          <a:prstGeom prst="rect">
            <a:avLst/>
          </a:prstGeom>
          <a:noFill/>
          <a:effectLst>
            <a:softEdge rad="31750"/>
          </a:effectLst>
        </p:spPr>
        <p:txBody>
          <a:bodyPr wrap="square" rtlCol="0">
            <a:spAutoFit/>
          </a:bodyPr>
          <a:lstStyle/>
          <a:p>
            <a:pPr algn="ctr"/>
            <a:r>
              <a:rPr lang="en-US" sz="3000" dirty="0">
                <a:effectLst>
                  <a:outerShdw blurRad="50800" dist="38100" dir="2700000" algn="tl" rotWithShape="0">
                    <a:prstClr val="black">
                      <a:alpha val="40000"/>
                    </a:prstClr>
                  </a:outerShdw>
                </a:effectLst>
                <a:latin typeface="Century Gothic" panose="020B0502020202020204" pitchFamily="34" charset="0"/>
                <a:ea typeface="AGThatsANoFromMe Medium" panose="02000603000000000000" pitchFamily="2" charset="0"/>
              </a:rPr>
              <a:t>Sra. Pope
</a:t>
            </a:r>
          </a:p>
        </p:txBody>
      </p:sp>
      <p:sp>
        <p:nvSpPr>
          <p:cNvPr id="23" name="Oval 22">
            <a:extLst>
              <a:ext uri="{FF2B5EF4-FFF2-40B4-BE49-F238E27FC236}">
                <a16:creationId xmlns:a16="http://schemas.microsoft.com/office/drawing/2014/main" id="{38301B5D-AAE5-7CC7-54F8-BFE3A5D9A57F}"/>
              </a:ext>
            </a:extLst>
          </p:cNvPr>
          <p:cNvSpPr/>
          <p:nvPr/>
        </p:nvSpPr>
        <p:spPr>
          <a:xfrm>
            <a:off x="7568468" y="9853260"/>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8755BA76-04B7-7398-5389-BE3D159F02F6}"/>
              </a:ext>
            </a:extLst>
          </p:cNvPr>
          <p:cNvSpPr/>
          <p:nvPr/>
        </p:nvSpPr>
        <p:spPr>
          <a:xfrm>
            <a:off x="3094943" y="9853260"/>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3211EF0B-8D0A-1F50-0E93-409E9B9867E2}"/>
              </a:ext>
            </a:extLst>
          </p:cNvPr>
          <p:cNvSpPr/>
          <p:nvPr/>
        </p:nvSpPr>
        <p:spPr>
          <a:xfrm>
            <a:off x="3376961" y="9853260"/>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3D58E07B-7892-0B8A-E429-7C7E12242A82}"/>
              </a:ext>
            </a:extLst>
          </p:cNvPr>
          <p:cNvSpPr/>
          <p:nvPr/>
        </p:nvSpPr>
        <p:spPr>
          <a:xfrm>
            <a:off x="3655804" y="9853260"/>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3BE1D8F8-E861-A124-D9AE-D3C03C9F0A20}"/>
              </a:ext>
            </a:extLst>
          </p:cNvPr>
          <p:cNvSpPr/>
          <p:nvPr/>
        </p:nvSpPr>
        <p:spPr>
          <a:xfrm>
            <a:off x="3934647" y="9853260"/>
            <a:ext cx="137160" cy="137160"/>
          </a:xfrm>
          <a:prstGeom prst="ellipse">
            <a:avLst/>
          </a:prstGeom>
          <a:solidFill>
            <a:srgbClr val="73FB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4BD1259E-632B-D842-A6B8-073DDC411CAD}"/>
              </a:ext>
            </a:extLst>
          </p:cNvPr>
          <p:cNvSpPr/>
          <p:nvPr/>
        </p:nvSpPr>
        <p:spPr>
          <a:xfrm>
            <a:off x="4213490" y="9853260"/>
            <a:ext cx="137160" cy="137160"/>
          </a:xfrm>
          <a:prstGeom prst="ellipse">
            <a:avLst/>
          </a:prstGeom>
          <a:solidFill>
            <a:srgbClr val="FFD5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EDDEC04-1C5A-2C57-F624-FA793B8CDCE3}"/>
              </a:ext>
            </a:extLst>
          </p:cNvPr>
          <p:cNvSpPr/>
          <p:nvPr/>
        </p:nvSpPr>
        <p:spPr>
          <a:xfrm>
            <a:off x="4492333" y="9853260"/>
            <a:ext cx="137160" cy="137160"/>
          </a:xfrm>
          <a:prstGeom prst="ellipse">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1ACF0FC5-4633-5B54-9AD2-14D719252783}"/>
              </a:ext>
            </a:extLst>
          </p:cNvPr>
          <p:cNvSpPr/>
          <p:nvPr/>
        </p:nvSpPr>
        <p:spPr>
          <a:xfrm>
            <a:off x="4771176" y="9853260"/>
            <a:ext cx="137160" cy="137160"/>
          </a:xfrm>
          <a:prstGeom prst="ellipse">
            <a:avLst/>
          </a:prstGeom>
          <a:solidFill>
            <a:srgbClr val="FF2F9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8294496E-F6CB-17AE-EE8E-0203CD8D104F}"/>
              </a:ext>
            </a:extLst>
          </p:cNvPr>
          <p:cNvSpPr/>
          <p:nvPr/>
        </p:nvSpPr>
        <p:spPr>
          <a:xfrm>
            <a:off x="5053194" y="9853260"/>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1B018F87-880A-0481-0142-FB1316E3E8A3}"/>
              </a:ext>
            </a:extLst>
          </p:cNvPr>
          <p:cNvSpPr/>
          <p:nvPr/>
        </p:nvSpPr>
        <p:spPr>
          <a:xfrm>
            <a:off x="5331012" y="9853260"/>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49D68957-933B-9033-9797-4ED0059804CA}"/>
              </a:ext>
            </a:extLst>
          </p:cNvPr>
          <p:cNvSpPr/>
          <p:nvPr/>
        </p:nvSpPr>
        <p:spPr>
          <a:xfrm>
            <a:off x="5608830" y="9853260"/>
            <a:ext cx="137160" cy="137160"/>
          </a:xfrm>
          <a:prstGeom prst="ellipse">
            <a:avLst/>
          </a:prstGeom>
          <a:solidFill>
            <a:srgbClr val="76D6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9F8BA554-4C90-1D1F-F3B6-3733D263CC09}"/>
              </a:ext>
            </a:extLst>
          </p:cNvPr>
          <p:cNvSpPr/>
          <p:nvPr/>
        </p:nvSpPr>
        <p:spPr>
          <a:xfrm>
            <a:off x="5889723" y="9853260"/>
            <a:ext cx="137160" cy="137160"/>
          </a:xfrm>
          <a:prstGeom prst="ellipse">
            <a:avLst/>
          </a:prstGeom>
          <a:solidFill>
            <a:srgbClr val="73FB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3B44AA24-7CF4-E4BC-05B6-1C6256FD5375}"/>
              </a:ext>
            </a:extLst>
          </p:cNvPr>
          <p:cNvSpPr/>
          <p:nvPr/>
        </p:nvSpPr>
        <p:spPr>
          <a:xfrm>
            <a:off x="6170616" y="9853260"/>
            <a:ext cx="137160" cy="137160"/>
          </a:xfrm>
          <a:prstGeom prst="ellipse">
            <a:avLst/>
          </a:prstGeom>
          <a:solidFill>
            <a:srgbClr val="FFD57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C047CA5D-2E94-1C86-C40B-4DDA39E903F0}"/>
              </a:ext>
            </a:extLst>
          </p:cNvPr>
          <p:cNvSpPr/>
          <p:nvPr/>
        </p:nvSpPr>
        <p:spPr>
          <a:xfrm>
            <a:off x="6451509" y="9853260"/>
            <a:ext cx="137160" cy="137160"/>
          </a:xfrm>
          <a:prstGeom prst="ellipse">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22DE8875-142E-85C4-BF46-C3725299E410}"/>
              </a:ext>
            </a:extLst>
          </p:cNvPr>
          <p:cNvSpPr/>
          <p:nvPr/>
        </p:nvSpPr>
        <p:spPr>
          <a:xfrm>
            <a:off x="6732402" y="9853260"/>
            <a:ext cx="137160" cy="137160"/>
          </a:xfrm>
          <a:prstGeom prst="ellipse">
            <a:avLst/>
          </a:prstGeom>
          <a:solidFill>
            <a:srgbClr val="FF2F9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2D1111C1-E8A6-70FB-919F-D67DE2A26246}"/>
              </a:ext>
            </a:extLst>
          </p:cNvPr>
          <p:cNvSpPr/>
          <p:nvPr/>
        </p:nvSpPr>
        <p:spPr>
          <a:xfrm>
            <a:off x="7013295" y="9853260"/>
            <a:ext cx="137160" cy="137160"/>
          </a:xfrm>
          <a:prstGeom prst="ellipse">
            <a:avLst/>
          </a:prstGeom>
          <a:solidFill>
            <a:srgbClr val="FF8AD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7F5EAF88-B2FB-3744-0AB8-C0932F824D6F}"/>
              </a:ext>
            </a:extLst>
          </p:cNvPr>
          <p:cNvSpPr/>
          <p:nvPr/>
        </p:nvSpPr>
        <p:spPr>
          <a:xfrm>
            <a:off x="7291013" y="9853260"/>
            <a:ext cx="137160" cy="137160"/>
          </a:xfrm>
          <a:prstGeom prst="ellipse">
            <a:avLst/>
          </a:prstGeom>
          <a:solidFill>
            <a:srgbClr val="D883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4" descr="welcome classroom">
            <a:extLst>
              <a:ext uri="{FF2B5EF4-FFF2-40B4-BE49-F238E27FC236}">
                <a16:creationId xmlns:a16="http://schemas.microsoft.com/office/drawing/2014/main" id="{71A875D2-8C5F-AA3F-666C-75314001D2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699" y="7711216"/>
            <a:ext cx="1842820" cy="1842820"/>
          </a:xfrm>
          <a:prstGeom prst="rect">
            <a:avLst/>
          </a:prstGeom>
          <a:noFill/>
          <a:extLst>
            <a:ext uri="{909E8E84-426E-40DD-AFC4-6F175D3DCCD1}">
              <a14:hiddenFill xmlns:a14="http://schemas.microsoft.com/office/drawing/2010/main">
                <a:solidFill>
                  <a:srgbClr val="FFFFFF"/>
                </a:solidFill>
              </a14:hiddenFill>
            </a:ext>
          </a:extLst>
        </p:spPr>
      </p:pic>
      <p:sp>
        <p:nvSpPr>
          <p:cNvPr id="41" name="TextBox 40">
            <a:extLst>
              <a:ext uri="{FF2B5EF4-FFF2-40B4-BE49-F238E27FC236}">
                <a16:creationId xmlns:a16="http://schemas.microsoft.com/office/drawing/2014/main" id="{C4E30C69-E797-95B1-5A6A-F281FD1BE072}"/>
              </a:ext>
            </a:extLst>
          </p:cNvPr>
          <p:cNvSpPr txBox="1"/>
          <p:nvPr/>
        </p:nvSpPr>
        <p:spPr>
          <a:xfrm>
            <a:off x="194007" y="499462"/>
            <a:ext cx="7097006" cy="7201972"/>
          </a:xfrm>
          <a:prstGeom prst="rect">
            <a:avLst/>
          </a:prstGeom>
          <a:noFill/>
        </p:spPr>
        <p:txBody>
          <a:bodyPr wrap="square" rtlCol="0">
            <a:spAutoFit/>
          </a:bodyPr>
          <a:lstStyle/>
          <a:p>
            <a:pPr marL="171450" indent="-171450">
              <a:buFont typeface="Arial" panose="020B0604020202020204" pitchFamily="34" charset="0"/>
              <a:buChar char="•"/>
            </a:pPr>
            <a:r>
              <a:rPr lang="es-ES" sz="1100" b="1" dirty="0" err="1">
                <a:latin typeface="Century Gothic" panose="020B0502020202020204" pitchFamily="34" charset="0"/>
              </a:rPr>
              <a:t>ClassDojo</a:t>
            </a:r>
            <a:r>
              <a:rPr lang="es-ES" sz="1100" b="1" dirty="0">
                <a:latin typeface="Century Gothic" panose="020B0502020202020204" pitchFamily="34" charset="0"/>
              </a:rPr>
              <a:t>: </a:t>
            </a:r>
            <a:r>
              <a:rPr lang="es-ES" sz="1100" dirty="0">
                <a:latin typeface="Century Gothic" panose="020B0502020202020204" pitchFamily="34" charset="0"/>
              </a:rPr>
              <a:t>Usamos </a:t>
            </a:r>
            <a:r>
              <a:rPr lang="es-ES" sz="1100" dirty="0" err="1">
                <a:latin typeface="Century Gothic" panose="020B0502020202020204" pitchFamily="34" charset="0"/>
              </a:rPr>
              <a:t>ClassDojo</a:t>
            </a:r>
            <a:r>
              <a:rPr lang="es-ES" sz="1100" dirty="0">
                <a:latin typeface="Century Gothic" panose="020B0502020202020204" pitchFamily="34" charset="0"/>
              </a:rPr>
              <a:t> para rastrear los puntos de los estudiantes que ganan y contactar con los padres. Cada día, su hijo tiene la oportunidad de ganar puntos en función de su comportamiento y mostrando las características de HOUSE. </a:t>
            </a:r>
          </a:p>
          <a:p>
            <a:pPr marL="171450" indent="-171450">
              <a:buFont typeface="Arial" panose="020B0604020202020204" pitchFamily="34" charset="0"/>
              <a:buChar char="•"/>
            </a:pPr>
            <a:r>
              <a:rPr lang="es-ES" sz="1100" dirty="0" err="1">
                <a:latin typeface="Century Gothic" panose="020B0502020202020204" pitchFamily="34" charset="0"/>
              </a:rPr>
              <a:t>ClassDojo</a:t>
            </a:r>
            <a:r>
              <a:rPr lang="es-ES" sz="1100" dirty="0">
                <a:latin typeface="Century Gothic" panose="020B0502020202020204" pitchFamily="34" charset="0"/>
              </a:rPr>
              <a:t> </a:t>
            </a:r>
            <a:r>
              <a:rPr lang="es-ES" sz="1100" dirty="0" err="1">
                <a:latin typeface="Century Gothic" panose="020B0502020202020204" pitchFamily="34" charset="0"/>
              </a:rPr>
              <a:t>Messaging</a:t>
            </a:r>
            <a:r>
              <a:rPr lang="es-ES" sz="1100" dirty="0">
                <a:latin typeface="Century Gothic" panose="020B0502020202020204" pitchFamily="34" charset="0"/>
              </a:rPr>
              <a:t> me permite enviar mensajes rápidos directamente a su teléfono celular. Utilizo esto para recordatorios y actualizaciones importantes. También puede iniciar sesión en línea. La aplicación </a:t>
            </a:r>
            <a:r>
              <a:rPr lang="es-ES" sz="1100" dirty="0" err="1">
                <a:latin typeface="Century Gothic" panose="020B0502020202020204" pitchFamily="34" charset="0"/>
              </a:rPr>
              <a:t>ClassDojo</a:t>
            </a:r>
            <a:r>
              <a:rPr lang="es-ES" sz="1100" dirty="0">
                <a:latin typeface="Century Gothic" panose="020B0502020202020204" pitchFamily="34" charset="0"/>
              </a:rPr>
              <a:t> (gratuita para </a:t>
            </a:r>
            <a:r>
              <a:rPr lang="es-ES" sz="1100" dirty="0" err="1">
                <a:latin typeface="Century Gothic" panose="020B0502020202020204" pitchFamily="34" charset="0"/>
              </a:rPr>
              <a:t>iPhones</a:t>
            </a:r>
            <a:r>
              <a:rPr lang="es-ES" sz="1100" dirty="0">
                <a:latin typeface="Century Gothic" panose="020B0502020202020204" pitchFamily="34" charset="0"/>
              </a:rPr>
              <a:t> y Android) también te permite enviarme mensajes. Esta es, con mucho, la mejor manera de contactarme, ya que con frecuencia veo estos mensajes antes de los correos electrónicos.
</a:t>
            </a:r>
            <a:r>
              <a:rPr lang="es-ES" sz="1100" b="1" dirty="0">
                <a:latin typeface="Century Gothic" panose="020B0502020202020204" pitchFamily="34" charset="0"/>
              </a:rPr>
              <a:t>Progreso y / o boletas de calificaciones: </a:t>
            </a:r>
            <a:r>
              <a:rPr lang="es-ES" sz="1100" dirty="0">
                <a:latin typeface="Century Gothic" panose="020B0502020202020204" pitchFamily="34" charset="0"/>
              </a:rPr>
              <a:t>Las tarjetas se enviarán a casa al final de cada nueve semanas en sobres de manila. Esta es la única vez que se publicarán las calificaciones, en </a:t>
            </a:r>
            <a:r>
              <a:rPr lang="es-ES" sz="1100" dirty="0" err="1">
                <a:latin typeface="Century Gothic" panose="020B0502020202020204" pitchFamily="34" charset="0"/>
              </a:rPr>
              <a:t>pre-kínder</a:t>
            </a:r>
            <a:r>
              <a:rPr lang="es-ES" sz="1100" dirty="0">
                <a:latin typeface="Century Gothic" panose="020B0502020202020204" pitchFamily="34" charset="0"/>
              </a:rPr>
              <a:t>, realizamos un monitoreo del progreso, no las calificaciones numéricas. DEBEN ser firmados y devueltos. 
</a:t>
            </a:r>
            <a:r>
              <a:rPr lang="es-ES" sz="1100" b="1" dirty="0">
                <a:latin typeface="Century Gothic" panose="020B0502020202020204" pitchFamily="34" charset="0"/>
              </a:rPr>
              <a:t>Expectativas del aula: </a:t>
            </a:r>
            <a:r>
              <a:rPr lang="es-ES" sz="1100" dirty="0">
                <a:latin typeface="Century Gothic" panose="020B0502020202020204" pitchFamily="34" charset="0"/>
              </a:rPr>
              <a:t>En nuestra clase, usamos un sistema de clips, UP = para grandes elecciones DOWN = tomar malas decisiones. Los estudiantes recibirán una consecuencia lógica si eligen no seguir las expectativas. Los padres serán notificados cuando un estudiante haya tenido un día difícil. Estos se marcarán en la carpeta del calendario. Si en algún momento tiene una pregunta sobre los comportamientos marcados en la carpeta, o simplemente para saber "¿cómo les va?", no dude en preguntar.
</a:t>
            </a:r>
            <a:r>
              <a:rPr lang="es-ES" sz="1100" b="1" dirty="0">
                <a:latin typeface="Century Gothic" panose="020B0502020202020204" pitchFamily="34" charset="0"/>
              </a:rPr>
              <a:t>Refuerzo positivo: </a:t>
            </a:r>
            <a:r>
              <a:rPr lang="es-ES" sz="1100" dirty="0">
                <a:latin typeface="Century Gothic" panose="020B0502020202020204" pitchFamily="34" charset="0"/>
              </a:rPr>
              <a:t>En mi aula, creo que el refuerzo positivo, junto con la disciplina en el aula y las altas expectativas son la clave para un entorno de aprendizaje cooperativo. Los estudiantes tendrán la oportunidad de ganar recompensas individuales, grupales y de clase.
</a:t>
            </a:r>
            <a:r>
              <a:rPr lang="es-ES" sz="1100" b="1" dirty="0">
                <a:latin typeface="Century Gothic" panose="020B0502020202020204" pitchFamily="34" charset="0"/>
              </a:rPr>
              <a:t>Recompensas individuales: </a:t>
            </a:r>
            <a:r>
              <a:rPr lang="es-ES" sz="1100" dirty="0">
                <a:latin typeface="Century Gothic" panose="020B0502020202020204" pitchFamily="34" charset="0"/>
              </a:rPr>
              <a:t>Los estudiantes podrán ganar "Monster </a:t>
            </a:r>
            <a:r>
              <a:rPr lang="es-ES" sz="1100" dirty="0" err="1">
                <a:latin typeface="Century Gothic" panose="020B0502020202020204" pitchFamily="34" charset="0"/>
              </a:rPr>
              <a:t>Points</a:t>
            </a:r>
            <a:r>
              <a:rPr lang="es-ES" sz="1100" dirty="0">
                <a:latin typeface="Century Gothic" panose="020B0502020202020204" pitchFamily="34" charset="0"/>
              </a:rPr>
              <a:t>" usando </a:t>
            </a:r>
            <a:r>
              <a:rPr lang="es-ES" sz="1100" dirty="0" err="1">
                <a:latin typeface="Century Gothic" panose="020B0502020202020204" pitchFamily="34" charset="0"/>
              </a:rPr>
              <a:t>ClassDojo</a:t>
            </a:r>
            <a:r>
              <a:rPr lang="es-ES" sz="1100" dirty="0">
                <a:latin typeface="Century Gothic" panose="020B0502020202020204" pitchFamily="34" charset="0"/>
              </a:rPr>
              <a:t>. Estos puntos se pueden ganar de muchas maneras a través de la toma de buenas decisiones. Los estudiantes también pueden ganar boletos de la casa y recibir un reconocimiento en los anuncios y recibir puntos de la casa.
</a:t>
            </a:r>
            <a:r>
              <a:rPr lang="es-ES" sz="1100" b="1" dirty="0">
                <a:latin typeface="Century Gothic" panose="020B0502020202020204" pitchFamily="34" charset="0"/>
              </a:rPr>
              <a:t>Recompensas de clase: </a:t>
            </a:r>
            <a:r>
              <a:rPr lang="es-ES" sz="1100" dirty="0">
                <a:latin typeface="Century Gothic" panose="020B0502020202020204" pitchFamily="34" charset="0"/>
              </a:rPr>
              <a:t>Los estudiantes tienen la oportunidad de recibir recompensas como una clase completa: cuando se les da un cumplido en el pasillo, todos están en la tarea, trabajando juntos como un grupo. Las recompensas pueden variar desde un recreo adicional hasta un regalo especial.
Por favor llene y devuelva los formularios de Información del Estudiante y Cuénteme sobre su Hijo. Estos formularios son muy importantes y me permitirán conocer algunos detalles sobre su hijo, como la forma en que está siendo transportado a casa cada día. </a:t>
            </a:r>
          </a:p>
          <a:p>
            <a:endParaRPr lang="es-ES" sz="1100" dirty="0">
              <a:latin typeface="Century Gothic" panose="020B0502020202020204" pitchFamily="34" charset="0"/>
            </a:endParaRPr>
          </a:p>
          <a:p>
            <a:r>
              <a:rPr lang="es-ES" sz="1100" dirty="0">
                <a:latin typeface="Century Gothic" panose="020B0502020202020204" pitchFamily="34" charset="0"/>
              </a:rPr>
              <a:t>¡Doy la bienvenida y valoro la participación de los padres! Necesitaré una variedad de padres voluntarios durante todo el año en nuestro aula. Doy la bienvenida a la ayuda durante todo el año para preparar algunos materiales para la semana. Por favor, hágamelo saber si puede ayudar completando el Formulario de Voluntario o enviándome un correo electrónico a </a:t>
            </a:r>
            <a:r>
              <a:rPr lang="es-ES" sz="1100" dirty="0">
                <a:solidFill>
                  <a:srgbClr val="00B0F0"/>
                </a:solidFill>
                <a:latin typeface="Century Gothic" panose="020B0502020202020204" pitchFamily="34" charset="0"/>
                <a:hlinkClick r:id="rId3"/>
              </a:rPr>
              <a:t>stacy.pope@sfisd.org</a:t>
            </a:r>
            <a:r>
              <a:rPr lang="es-ES" sz="1100" dirty="0">
                <a:latin typeface="Century Gothic" panose="020B0502020202020204" pitchFamily="34" charset="0"/>
              </a:rPr>
              <a:t>.</a:t>
            </a:r>
          </a:p>
          <a:p>
            <a:r>
              <a:rPr lang="es-ES" sz="1100" dirty="0">
                <a:latin typeface="Century Gothic" panose="020B0502020202020204" pitchFamily="34" charset="0"/>
              </a:rPr>
              <a:t>
¡Espero que esta información lo ayude a usted y a su hijo a prepararse para un nuevo y muy emocionante año escolar! ¡Recuerde que hay más información sobre cómo funciona nuestro aula que recibirá al comienzo del año escolar! </a:t>
            </a:r>
            <a:endParaRPr lang="en-US" sz="1100" dirty="0">
              <a:latin typeface="Century Gothic" panose="020B0502020202020204" pitchFamily="34" charset="0"/>
            </a:endParaRPr>
          </a:p>
        </p:txBody>
      </p:sp>
    </p:spTree>
    <p:extLst>
      <p:ext uri="{BB962C8B-B14F-4D97-AF65-F5344CB8AC3E}">
        <p14:creationId xmlns:p14="http://schemas.microsoft.com/office/powerpoint/2010/main" val="29975414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0C949448257F44DB2FEF7055CAF30F2" ma:contentTypeVersion="12" ma:contentTypeDescription="Create a new document." ma:contentTypeScope="" ma:versionID="5bd906a1d4ebc8c64ca852a76cd3aee0">
  <xsd:schema xmlns:xsd="http://www.w3.org/2001/XMLSchema" xmlns:xs="http://www.w3.org/2001/XMLSchema" xmlns:p="http://schemas.microsoft.com/office/2006/metadata/properties" xmlns:ns3="d1dd4036-3ab6-471e-9b94-f10017848602" xmlns:ns4="51acc2af-8524-4418-8934-af9625cd1c78" targetNamespace="http://schemas.microsoft.com/office/2006/metadata/properties" ma:root="true" ma:fieldsID="1b532865504fca5542660a406dd3554c" ns3:_="" ns4:_="">
    <xsd:import namespace="d1dd4036-3ab6-471e-9b94-f10017848602"/>
    <xsd:import namespace="51acc2af-8524-4418-8934-af9625cd1c7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dd4036-3ab6-471e-9b94-f100178486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acc2af-8524-4418-8934-af9625cd1c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63E1BD-19F0-4438-96F4-CA05BEC605CD}">
  <ds:schemaRefs>
    <ds:schemaRef ds:uri="http://schemas.microsoft.com/office/infopath/2007/PartnerControls"/>
    <ds:schemaRef ds:uri="http://purl.org/dc/elements/1.1/"/>
    <ds:schemaRef ds:uri="http://purl.org/dc/dcmitype/"/>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51acc2af-8524-4418-8934-af9625cd1c78"/>
    <ds:schemaRef ds:uri="d1dd4036-3ab6-471e-9b94-f10017848602"/>
    <ds:schemaRef ds:uri="http://purl.org/dc/terms/"/>
  </ds:schemaRefs>
</ds:datastoreItem>
</file>

<file path=customXml/itemProps2.xml><?xml version="1.0" encoding="utf-8"?>
<ds:datastoreItem xmlns:ds="http://schemas.openxmlformats.org/officeDocument/2006/customXml" ds:itemID="{28C8AC41-6608-4685-9D2B-04B6F2605825}">
  <ds:schemaRefs>
    <ds:schemaRef ds:uri="http://schemas.microsoft.com/sharepoint/v3/contenttype/forms"/>
  </ds:schemaRefs>
</ds:datastoreItem>
</file>

<file path=customXml/itemProps3.xml><?xml version="1.0" encoding="utf-8"?>
<ds:datastoreItem xmlns:ds="http://schemas.openxmlformats.org/officeDocument/2006/customXml" ds:itemID="{4705079C-14F3-441A-893E-649FE92383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dd4036-3ab6-471e-9b94-f10017848602"/>
    <ds:schemaRef ds:uri="51acc2af-8524-4418-8934-af9625cd1c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1128</TotalTime>
  <Words>2516</Words>
  <Application>Microsoft Office PowerPoint</Application>
  <PresentationFormat>Custom</PresentationFormat>
  <Paragraphs>41</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Aharoni</vt:lpstr>
      <vt:lpstr>Arial</vt:lpstr>
      <vt:lpstr>Calibri</vt:lpstr>
      <vt:lpstr>Calibri Light</vt:lpstr>
      <vt:lpstr>Century Gothic</vt:lpstr>
      <vt:lpstr>Lucida Calligraphy</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Kristine Nannini</dc:creator>
  <cp:lastModifiedBy>Pope, Stacy</cp:lastModifiedBy>
  <cp:revision>16</cp:revision>
  <cp:lastPrinted>2018-06-19T20:34:48Z</cp:lastPrinted>
  <dcterms:created xsi:type="dcterms:W3CDTF">2018-06-12T15:54:35Z</dcterms:created>
  <dcterms:modified xsi:type="dcterms:W3CDTF">2023-08-08T16:07:06Z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0x01010060C949448257F44DB2FEF7055CAF30F2</vt:lpwstr>
  </property>
</Properties>
</file>