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5" r:id="rId5"/>
    <p:sldId id="308" r:id="rId6"/>
    <p:sldId id="317" r:id="rId7"/>
    <p:sldId id="309" r:id="rId8"/>
    <p:sldId id="310" r:id="rId9"/>
    <p:sldId id="311" r:id="rId10"/>
    <p:sldId id="312" r:id="rId11"/>
    <p:sldId id="313" r:id="rId12"/>
    <p:sldId id="314" r:id="rId13"/>
    <p:sldId id="318" r:id="rId14"/>
    <p:sldId id="316" r:id="rId15"/>
  </p:sldIdLst>
  <p:sldSz cx="12188825" cy="6858000"/>
  <p:notesSz cx="6881813"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559" autoAdjust="0"/>
  </p:normalViewPr>
  <p:slideViewPr>
    <p:cSldViewPr showGuides="1">
      <p:cViewPr varScale="1">
        <p:scale>
          <a:sx n="69" d="100"/>
          <a:sy n="69" d="100"/>
        </p:scale>
        <p:origin x="524" y="4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0CC69C6-EE0B-4D8B-9C71-C36EFED094F2}" type="datetimeFigureOut">
              <a:rPr lang="en-US"/>
              <a:t>8/5/2021</a:t>
            </a:fld>
            <a:endParaRPr/>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ABD2D7A-D230-4F91-BD59-0A39C2703BA8}" type="datetimeFigureOut">
              <a:rPr lang="en-US"/>
              <a:t>8/5/2021</a:t>
            </a:fld>
            <a:endParaRPr/>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8/5/2021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8/5/2021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8/5/2021</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8/5/2021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8/5/2021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8/5/2021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8/5/2021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8/5/2021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8/5/2021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8/5/2021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34251"/>
            </a:gs>
            <a:gs pos="0">
              <a:srgbClr val="466B77"/>
            </a:gs>
            <a:gs pos="0">
              <a:srgbClr val="708C96"/>
            </a:gs>
            <a:gs pos="0">
              <a:srgbClr val="B8C6CB"/>
            </a:gs>
            <a:gs pos="96000">
              <a:schemeClr val="tx1"/>
            </a:gs>
            <a:gs pos="100000">
              <a:srgbClr val="134251"/>
            </a:gs>
            <a:gs pos="0">
              <a:srgbClr val="134251"/>
            </a:gs>
          </a:gsLst>
          <a:lin ang="13500000" scaled="0"/>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8/5/2021</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Shannon.Shifflett@sfisd.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solidFill>
                  <a:schemeClr val="bg1"/>
                </a:solidFill>
                <a:latin typeface="Bodoni MT Black" panose="02070A03080606020203" pitchFamily="18" charset="0"/>
              </a:rPr>
              <a:t>Welcome Families!</a:t>
            </a:r>
            <a:endParaRPr lang="en-US" sz="5400" dirty="0">
              <a:solidFill>
                <a:schemeClr val="bg1"/>
              </a:solidFill>
              <a:latin typeface="Bodoni MT Black" panose="02070A03080606020203" pitchFamily="18" charset="0"/>
            </a:endParaRPr>
          </a:p>
        </p:txBody>
      </p:sp>
      <p:sp>
        <p:nvSpPr>
          <p:cNvPr id="4" name="Subtitle 3"/>
          <p:cNvSpPr>
            <a:spLocks noGrp="1"/>
          </p:cNvSpPr>
          <p:nvPr>
            <p:ph type="subTitle" idx="1"/>
          </p:nvPr>
        </p:nvSpPr>
        <p:spPr/>
        <p:txBody>
          <a:bodyPr/>
          <a:lstStyle/>
          <a:p>
            <a:r>
              <a:rPr lang="it-IT" dirty="0" smtClean="0">
                <a:solidFill>
                  <a:schemeClr val="bg1"/>
                </a:solidFill>
              </a:rPr>
              <a:t>Mrs. Shifflett   4th Grade</a:t>
            </a:r>
          </a:p>
          <a:p>
            <a:endParaRPr lang="it-IT" dirty="0">
              <a:solidFill>
                <a:schemeClr val="bg1"/>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While your waiting to visit with me…..</a:t>
            </a:r>
            <a:endParaRPr lang="en-US" dirty="0">
              <a:solidFill>
                <a:srgbClr val="002060"/>
              </a:solidFill>
            </a:endParaRPr>
          </a:p>
        </p:txBody>
      </p:sp>
      <p:sp>
        <p:nvSpPr>
          <p:cNvPr id="3" name="TextBox 2"/>
          <p:cNvSpPr txBox="1"/>
          <p:nvPr/>
        </p:nvSpPr>
        <p:spPr>
          <a:xfrm>
            <a:off x="1751011" y="1905000"/>
            <a:ext cx="9372601" cy="2954655"/>
          </a:xfrm>
          <a:prstGeom prst="rect">
            <a:avLst/>
          </a:prstGeom>
          <a:noFill/>
        </p:spPr>
        <p:txBody>
          <a:bodyPr wrap="square" rtlCol="0">
            <a:spAutoFit/>
          </a:bodyPr>
          <a:lstStyle/>
          <a:p>
            <a:r>
              <a:rPr lang="en-US" sz="2400" dirty="0" smtClean="0">
                <a:solidFill>
                  <a:srgbClr val="002060"/>
                </a:solidFill>
              </a:rPr>
              <a:t>Please separate the following school supplies into crates or spots around the room…..</a:t>
            </a:r>
          </a:p>
          <a:p>
            <a:endParaRPr lang="en-US" sz="2400"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Tissue boxes</a:t>
            </a:r>
          </a:p>
          <a:p>
            <a:pPr marL="285750" indent="-285750">
              <a:buFont typeface="Arial" panose="020B0604020202020204" pitchFamily="34" charset="0"/>
              <a:buChar char="•"/>
            </a:pPr>
            <a:r>
              <a:rPr lang="en-US" sz="2400" dirty="0" smtClean="0">
                <a:solidFill>
                  <a:srgbClr val="002060"/>
                </a:solidFill>
              </a:rPr>
              <a:t>Hand sanitizer</a:t>
            </a:r>
          </a:p>
          <a:p>
            <a:pPr marL="285750" indent="-285750">
              <a:buFont typeface="Arial" panose="020B0604020202020204" pitchFamily="34" charset="0"/>
              <a:buChar char="•"/>
            </a:pPr>
            <a:r>
              <a:rPr lang="en-US" sz="2400" dirty="0" smtClean="0">
                <a:solidFill>
                  <a:srgbClr val="002060"/>
                </a:solidFill>
              </a:rPr>
              <a:t>Ziploc bags</a:t>
            </a:r>
          </a:p>
          <a:p>
            <a:pPr marL="285750" indent="-285750">
              <a:buFont typeface="Arial" panose="020B0604020202020204" pitchFamily="34" charset="0"/>
              <a:buChar char="•"/>
            </a:pPr>
            <a:r>
              <a:rPr lang="en-US" sz="2400" dirty="0" smtClean="0">
                <a:solidFill>
                  <a:srgbClr val="002060"/>
                </a:solidFill>
              </a:rPr>
              <a:t>Pencils</a:t>
            </a:r>
          </a:p>
          <a:p>
            <a:pPr marL="285750" indent="-28575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40921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04800"/>
            <a:ext cx="3657600" cy="1676400"/>
          </a:xfrm>
        </p:spPr>
        <p:txBody>
          <a:bodyPr/>
          <a:lstStyle/>
          <a:p>
            <a:pPr algn="ctr"/>
            <a:r>
              <a:rPr lang="en-US" sz="4000" dirty="0" smtClean="0">
                <a:solidFill>
                  <a:schemeClr val="bg1"/>
                </a:solidFill>
                <a:latin typeface="Bodoni MT Black" panose="02070A03080606020203" pitchFamily="18" charset="0"/>
              </a:rPr>
              <a:t>THANK YOU FOR COMING!</a:t>
            </a:r>
            <a:endParaRPr lang="en-US" sz="4000" dirty="0">
              <a:solidFill>
                <a:schemeClr val="bg1"/>
              </a:solidFill>
              <a:latin typeface="Bodoni MT Black" panose="02070A03080606020203" pitchFamily="18" charset="0"/>
            </a:endParaRPr>
          </a:p>
        </p:txBody>
      </p:sp>
      <p:sp>
        <p:nvSpPr>
          <p:cNvPr id="3" name="Content Placeholder 2"/>
          <p:cNvSpPr>
            <a:spLocks noGrp="1"/>
          </p:cNvSpPr>
          <p:nvPr>
            <p:ph idx="1"/>
          </p:nvPr>
        </p:nvSpPr>
        <p:spPr>
          <a:xfrm>
            <a:off x="7389812" y="588963"/>
            <a:ext cx="4191002" cy="5811837"/>
          </a:xfrm>
        </p:spPr>
        <p:txBody>
          <a:bodyPr>
            <a:normAutofit lnSpcReduction="10000"/>
          </a:bodyPr>
          <a:lstStyle/>
          <a:p>
            <a:r>
              <a:rPr lang="en-US" sz="5400" dirty="0" smtClean="0">
                <a:solidFill>
                  <a:schemeClr val="bg1"/>
                </a:solidFill>
              </a:rPr>
              <a:t>Please check  </a:t>
            </a:r>
            <a:r>
              <a:rPr lang="en-US" sz="4000" dirty="0" smtClean="0">
                <a:solidFill>
                  <a:srgbClr val="FFFF00"/>
                </a:solidFill>
              </a:rPr>
              <a:t>transportation</a:t>
            </a:r>
            <a:r>
              <a:rPr lang="en-US" sz="5400" dirty="0" smtClean="0">
                <a:solidFill>
                  <a:schemeClr val="bg1"/>
                </a:solidFill>
              </a:rPr>
              <a:t> with your child’s teacher before you leave. </a:t>
            </a:r>
            <a:endParaRPr lang="en-US" sz="5400" dirty="0">
              <a:solidFill>
                <a:schemeClr val="bg1"/>
              </a:solidFill>
            </a:endParaRPr>
          </a:p>
        </p:txBody>
      </p:sp>
      <p:sp>
        <p:nvSpPr>
          <p:cNvPr id="5" name="TextBox 4"/>
          <p:cNvSpPr txBox="1"/>
          <p:nvPr/>
        </p:nvSpPr>
        <p:spPr>
          <a:xfrm rot="20665583">
            <a:off x="2606405" y="2936019"/>
            <a:ext cx="4191000" cy="3539430"/>
          </a:xfrm>
          <a:prstGeom prst="rect">
            <a:avLst/>
          </a:prstGeom>
          <a:noFill/>
        </p:spPr>
        <p:txBody>
          <a:bodyPr wrap="square" rtlCol="0">
            <a:spAutoFit/>
          </a:bodyPr>
          <a:lstStyle/>
          <a:p>
            <a:pPr algn="ctr"/>
            <a:r>
              <a:rPr lang="en-US" sz="2800" dirty="0" smtClean="0">
                <a:solidFill>
                  <a:srgbClr val="002060"/>
                </a:solidFill>
              </a:rPr>
              <a:t>Don’t forget to meet your SECOND teacher. Go through the restroom doors and introduce yourself. Leave all supplies with your homeroom teacher.</a:t>
            </a:r>
            <a:endParaRPr lang="en-US" sz="2800" dirty="0">
              <a:solidFill>
                <a:srgbClr val="002060"/>
              </a:solidFill>
            </a:endParaRPr>
          </a:p>
        </p:txBody>
      </p:sp>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6000" dirty="0" smtClean="0">
                <a:solidFill>
                  <a:schemeClr val="bg1"/>
                </a:solidFill>
                <a:latin typeface="Bodoni MT Black" panose="02070A03080606020203" pitchFamily="18" charset="0"/>
              </a:rPr>
              <a:t>SCHOOL HOURS</a:t>
            </a:r>
            <a:endParaRPr lang="en-US" sz="6000" dirty="0">
              <a:solidFill>
                <a:schemeClr val="bg1"/>
              </a:solidFill>
              <a:latin typeface="Bodoni MT Black" panose="02070A03080606020203" pitchFamily="18" charset="0"/>
            </a:endParaRPr>
          </a:p>
        </p:txBody>
      </p:sp>
      <p:sp>
        <p:nvSpPr>
          <p:cNvPr id="14" name="Content Placeholder 13"/>
          <p:cNvSpPr>
            <a:spLocks noGrp="1"/>
          </p:cNvSpPr>
          <p:nvPr>
            <p:ph idx="1"/>
          </p:nvPr>
        </p:nvSpPr>
        <p:spPr/>
        <p:txBody>
          <a:bodyPr>
            <a:normAutofit lnSpcReduction="10000"/>
          </a:bodyPr>
          <a:lstStyle/>
          <a:p>
            <a:pPr marL="0" indent="0" algn="ctr">
              <a:buNone/>
            </a:pPr>
            <a:endParaRPr lang="en-US" sz="4000" dirty="0">
              <a:latin typeface="Arial Black" panose="020B0A04020102020204" pitchFamily="34" charset="0"/>
            </a:endParaRPr>
          </a:p>
          <a:p>
            <a:pPr algn="ctr"/>
            <a:r>
              <a:rPr lang="en-US" sz="4000" dirty="0" smtClean="0">
                <a:solidFill>
                  <a:schemeClr val="bg1"/>
                </a:solidFill>
                <a:latin typeface="Arial Black" panose="020B0A04020102020204" pitchFamily="34" charset="0"/>
              </a:rPr>
              <a:t>8:30 </a:t>
            </a:r>
            <a:r>
              <a:rPr lang="en-US" sz="4000" dirty="0">
                <a:solidFill>
                  <a:schemeClr val="bg1"/>
                </a:solidFill>
                <a:latin typeface="Arial Black" panose="020B0A04020102020204" pitchFamily="34" charset="0"/>
              </a:rPr>
              <a:t>- School </a:t>
            </a:r>
            <a:r>
              <a:rPr lang="en-US" sz="4000" dirty="0" smtClean="0">
                <a:solidFill>
                  <a:schemeClr val="bg1"/>
                </a:solidFill>
                <a:latin typeface="Arial Black" panose="020B0A04020102020204" pitchFamily="34" charset="0"/>
              </a:rPr>
              <a:t>Begins</a:t>
            </a:r>
          </a:p>
          <a:p>
            <a:pPr algn="ctr"/>
            <a:r>
              <a:rPr lang="en-US" sz="4000" dirty="0" smtClean="0">
                <a:solidFill>
                  <a:schemeClr val="bg1"/>
                </a:solidFill>
                <a:latin typeface="Arial Black" panose="020B0A04020102020204" pitchFamily="34" charset="0"/>
              </a:rPr>
              <a:t>10:10 Specials</a:t>
            </a:r>
          </a:p>
          <a:p>
            <a:pPr algn="ctr"/>
            <a:r>
              <a:rPr lang="en-US" sz="4000" dirty="0" smtClean="0">
                <a:solidFill>
                  <a:schemeClr val="bg1"/>
                </a:solidFill>
                <a:latin typeface="Arial Black" panose="020B0A04020102020204" pitchFamily="34" charset="0"/>
              </a:rPr>
              <a:t>11:00 Recess</a:t>
            </a:r>
            <a:endParaRPr lang="en-US" sz="4000" dirty="0">
              <a:solidFill>
                <a:schemeClr val="bg1"/>
              </a:solidFill>
              <a:latin typeface="Arial Black" panose="020B0A04020102020204" pitchFamily="34" charset="0"/>
            </a:endParaRPr>
          </a:p>
          <a:p>
            <a:pPr algn="ctr"/>
            <a:r>
              <a:rPr lang="en-US" sz="4000" dirty="0" smtClean="0">
                <a:solidFill>
                  <a:schemeClr val="bg1"/>
                </a:solidFill>
                <a:latin typeface="Arial Black" panose="020B0A04020102020204" pitchFamily="34" charset="0"/>
              </a:rPr>
              <a:t>11:30 Lunch</a:t>
            </a:r>
            <a:r>
              <a:rPr lang="en-US" dirty="0" smtClean="0">
                <a:solidFill>
                  <a:schemeClr val="bg1"/>
                </a:solidFill>
                <a:latin typeface="Arial Black" panose="020B0A04020102020204" pitchFamily="34" charset="0"/>
              </a:rPr>
              <a:t> </a:t>
            </a:r>
            <a:endParaRPr lang="en-US" dirty="0">
              <a:solidFill>
                <a:schemeClr val="bg1"/>
              </a:solidFill>
              <a:latin typeface="Arial Black" panose="020B0A04020102020204" pitchFamily="34" charset="0"/>
            </a:endParaRPr>
          </a:p>
          <a:p>
            <a:pPr algn="ctr"/>
            <a:r>
              <a:rPr lang="en-US" sz="4000" dirty="0">
                <a:solidFill>
                  <a:schemeClr val="bg1"/>
                </a:solidFill>
                <a:latin typeface="Arial Black" panose="020B0A04020102020204" pitchFamily="34" charset="0"/>
              </a:rPr>
              <a:t>3:45 - Dismissal</a:t>
            </a:r>
          </a:p>
          <a:p>
            <a:endParaRPr lang="en-US"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92545"/>
            <a:ext cx="10363200" cy="674256"/>
          </a:xfrm>
        </p:spPr>
        <p:txBody>
          <a:bodyPr>
            <a:normAutofit/>
          </a:bodyPr>
          <a:lstStyle/>
          <a:p>
            <a:r>
              <a:rPr lang="en-US" dirty="0" smtClean="0">
                <a:solidFill>
                  <a:schemeClr val="bg1"/>
                </a:solidFill>
                <a:latin typeface="Bodoni MT Black" panose="02070A03080606020203" pitchFamily="18" charset="0"/>
              </a:rPr>
              <a:t>PARENT – TEACHER COMMUNICATION</a:t>
            </a:r>
            <a:endParaRPr lang="en-US" dirty="0">
              <a:solidFill>
                <a:schemeClr val="bg1"/>
              </a:solidFill>
              <a:latin typeface="Bodoni MT Black" panose="02070A03080606020203" pitchFamily="18" charset="0"/>
            </a:endParaRPr>
          </a:p>
        </p:txBody>
      </p:sp>
      <p:sp>
        <p:nvSpPr>
          <p:cNvPr id="3" name="Content Placeholder 2"/>
          <p:cNvSpPr>
            <a:spLocks noGrp="1"/>
          </p:cNvSpPr>
          <p:nvPr>
            <p:ph idx="1"/>
          </p:nvPr>
        </p:nvSpPr>
        <p:spPr>
          <a:xfrm>
            <a:off x="1751012" y="2743200"/>
            <a:ext cx="3505200" cy="3352800"/>
          </a:xfrm>
        </p:spPr>
        <p:txBody>
          <a:bodyPr>
            <a:normAutofit fontScale="92500"/>
          </a:bodyPr>
          <a:lstStyle/>
          <a:p>
            <a:pPr marL="0" indent="0">
              <a:buNone/>
            </a:pPr>
            <a:r>
              <a:rPr lang="en-US" dirty="0" smtClean="0">
                <a:solidFill>
                  <a:srgbClr val="002060"/>
                </a:solidFill>
                <a:latin typeface="Bodoni MT" panose="02070603080606020203" pitchFamily="18" charset="0"/>
              </a:rPr>
              <a:t>We will send ALL class updates, important information, and reminders through Class Dojo. </a:t>
            </a:r>
          </a:p>
          <a:p>
            <a:pPr marL="0" indent="0">
              <a:buNone/>
            </a:pPr>
            <a:r>
              <a:rPr lang="en-US" dirty="0" smtClean="0">
                <a:solidFill>
                  <a:srgbClr val="002060"/>
                </a:solidFill>
                <a:latin typeface="Bodoni MT" panose="02070603080606020203" pitchFamily="18" charset="0"/>
              </a:rPr>
              <a:t>So that you and your child are current with important information, please keep the app notifications on through the year. </a:t>
            </a:r>
          </a:p>
        </p:txBody>
      </p:sp>
      <p:pic>
        <p:nvPicPr>
          <p:cNvPr id="5" name="Picture 4"/>
          <p:cNvPicPr>
            <a:picLocks noChangeAspect="1"/>
          </p:cNvPicPr>
          <p:nvPr/>
        </p:nvPicPr>
        <p:blipFill>
          <a:blip r:embed="rId2"/>
          <a:stretch>
            <a:fillRect/>
          </a:stretch>
        </p:blipFill>
        <p:spPr>
          <a:xfrm>
            <a:off x="5942012" y="3352800"/>
            <a:ext cx="5823983" cy="3062288"/>
          </a:xfrm>
          <a:prstGeom prst="rect">
            <a:avLst/>
          </a:prstGeom>
        </p:spPr>
      </p:pic>
      <p:sp>
        <p:nvSpPr>
          <p:cNvPr id="6" name="TextBox 5"/>
          <p:cNvSpPr txBox="1"/>
          <p:nvPr/>
        </p:nvSpPr>
        <p:spPr>
          <a:xfrm>
            <a:off x="1674812" y="1447800"/>
            <a:ext cx="7315200" cy="1200329"/>
          </a:xfrm>
          <a:prstGeom prst="rect">
            <a:avLst/>
          </a:prstGeom>
          <a:noFill/>
        </p:spPr>
        <p:txBody>
          <a:bodyPr wrap="square" rtlCol="0">
            <a:spAutoFit/>
          </a:bodyPr>
          <a:lstStyle/>
          <a:p>
            <a:r>
              <a:rPr lang="en-US" sz="2400" dirty="0" smtClean="0">
                <a:solidFill>
                  <a:schemeClr val="bg1"/>
                </a:solidFill>
              </a:rPr>
              <a:t>Please sign up for our class Dojo. This is the quickest way to communicate with us and us with you.</a:t>
            </a:r>
            <a:endParaRPr lang="en-US" sz="2400" dirty="0">
              <a:solidFill>
                <a:schemeClr val="bg1"/>
              </a:solidFill>
            </a:endParaRPr>
          </a:p>
        </p:txBody>
      </p:sp>
    </p:spTree>
    <p:extLst>
      <p:ext uri="{BB962C8B-B14F-4D97-AF65-F5344CB8AC3E}">
        <p14:creationId xmlns:p14="http://schemas.microsoft.com/office/powerpoint/2010/main" val="330290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bg1"/>
                </a:solidFill>
                <a:latin typeface="Bodoni MT Black" panose="02070A03080606020203" pitchFamily="18" charset="0"/>
              </a:rPr>
              <a:t>STUDENT BEHAVIOR AND EXPECTATIONS</a:t>
            </a:r>
            <a:endParaRPr dirty="0">
              <a:solidFill>
                <a:schemeClr val="bg1"/>
              </a:solidFill>
              <a:latin typeface="Bodoni MT Black" panose="02070A03080606020203" pitchFamily="18" charset="0"/>
            </a:endParaRPr>
          </a:p>
        </p:txBody>
      </p:sp>
      <p:sp>
        <p:nvSpPr>
          <p:cNvPr id="3" name="Content Placeholder 2"/>
          <p:cNvSpPr>
            <a:spLocks noGrp="1"/>
          </p:cNvSpPr>
          <p:nvPr>
            <p:ph idx="1"/>
          </p:nvPr>
        </p:nvSpPr>
        <p:spPr>
          <a:xfrm>
            <a:off x="1979612" y="1828800"/>
            <a:ext cx="10058400" cy="5029200"/>
          </a:xfrm>
        </p:spPr>
        <p:txBody>
          <a:bodyPr>
            <a:normAutofit/>
          </a:bodyPr>
          <a:lstStyle/>
          <a:p>
            <a:r>
              <a:rPr lang="en-US" b="1" i="1" u="sng" dirty="0">
                <a:solidFill>
                  <a:schemeClr val="bg1"/>
                </a:solidFill>
                <a:latin typeface="Bodoni MT" panose="02070603080606020203" pitchFamily="18" charset="0"/>
              </a:rPr>
              <a:t>Behavior/Student Expectations</a:t>
            </a:r>
          </a:p>
          <a:p>
            <a:pPr lvl="1"/>
            <a:r>
              <a:rPr lang="en-US" sz="2400" dirty="0">
                <a:solidFill>
                  <a:schemeClr val="bg1"/>
                </a:solidFill>
                <a:latin typeface="Bodoni MT" panose="02070603080606020203" pitchFamily="18" charset="0"/>
              </a:rPr>
              <a:t>Although I do not anticipate many behavior issues this year, I do realize students make mistakes. Students will be expected to show respect to others within the classroom and school. They are to be courteous to others, excepting of any differences, willing to help and receive help, and keep hands, feet, and objects to themselves. Anyone who struggles in these areas will be given a three-strike warning: </a:t>
            </a:r>
          </a:p>
          <a:p>
            <a:pPr lvl="1"/>
            <a:r>
              <a:rPr lang="en-US" sz="2400" dirty="0">
                <a:solidFill>
                  <a:schemeClr val="bg1"/>
                </a:solidFill>
                <a:latin typeface="Bodoni MT" panose="02070603080606020203" pitchFamily="18" charset="0"/>
              </a:rPr>
              <a:t>Strike 1 – verbal warning    </a:t>
            </a:r>
          </a:p>
          <a:p>
            <a:pPr lvl="1"/>
            <a:r>
              <a:rPr lang="en-US" sz="2400" dirty="0">
                <a:solidFill>
                  <a:schemeClr val="bg1"/>
                </a:solidFill>
                <a:latin typeface="Bodoni MT" panose="02070603080606020203" pitchFamily="18" charset="0"/>
              </a:rPr>
              <a:t>Strike 2 – second verbal warning and student puts their daily folder on my desk     </a:t>
            </a:r>
          </a:p>
          <a:p>
            <a:pPr lvl="1"/>
            <a:r>
              <a:rPr lang="en-US" sz="2400" dirty="0">
                <a:solidFill>
                  <a:schemeClr val="bg1"/>
                </a:solidFill>
                <a:latin typeface="Bodoni MT" panose="02070603080606020203" pitchFamily="18" charset="0"/>
              </a:rPr>
              <a:t>Strike 3 – teacher will </a:t>
            </a:r>
            <a:r>
              <a:rPr lang="en-US" sz="2400" dirty="0" smtClean="0">
                <a:solidFill>
                  <a:schemeClr val="bg1"/>
                </a:solidFill>
                <a:latin typeface="Bodoni MT" panose="02070603080606020203" pitchFamily="18" charset="0"/>
              </a:rPr>
              <a:t>call parents or send a Dojo message.</a:t>
            </a:r>
            <a:endParaRPr lang="en-US" sz="2400" dirty="0">
              <a:solidFill>
                <a:schemeClr val="bg1"/>
              </a:solidFill>
              <a:latin typeface="Bodoni MT" panose="02070603080606020203" pitchFamily="18" charset="0"/>
            </a:endParaRPr>
          </a:p>
          <a:p>
            <a:endParaRPr lang="en-US" dirty="0"/>
          </a:p>
        </p:txBody>
      </p:sp>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Bodoni MT Black" panose="02070A03080606020203" pitchFamily="18" charset="0"/>
              </a:rPr>
              <a:t>CLASSROOM ROUTINES</a:t>
            </a:r>
            <a:endParaRPr dirty="0">
              <a:solidFill>
                <a:schemeClr val="bg1"/>
              </a:solidFill>
              <a:latin typeface="Bodoni MT Black" panose="02070A03080606020203" pitchFamily="18" charset="0"/>
            </a:endParaRPr>
          </a:p>
        </p:txBody>
      </p:sp>
      <p:sp>
        <p:nvSpPr>
          <p:cNvPr id="3" name="Content Placeholder 2"/>
          <p:cNvSpPr>
            <a:spLocks noGrp="1"/>
          </p:cNvSpPr>
          <p:nvPr>
            <p:ph sz="half" idx="1"/>
          </p:nvPr>
        </p:nvSpPr>
        <p:spPr>
          <a:xfrm>
            <a:off x="1370013" y="1828800"/>
            <a:ext cx="5029200" cy="4419600"/>
          </a:xfrm>
        </p:spPr>
        <p:txBody>
          <a:bodyPr>
            <a:normAutofit/>
          </a:bodyPr>
          <a:lstStyle/>
          <a:p>
            <a:r>
              <a:rPr lang="en-US" b="1" i="1" u="sng" dirty="0">
                <a:solidFill>
                  <a:schemeClr val="bg1"/>
                </a:solidFill>
                <a:latin typeface="Bodoni MT" panose="02070603080606020203" pitchFamily="18" charset="0"/>
              </a:rPr>
              <a:t>Flexible Seating: </a:t>
            </a:r>
            <a:r>
              <a:rPr lang="en-US" dirty="0" smtClean="0">
                <a:solidFill>
                  <a:schemeClr val="bg1"/>
                </a:solidFill>
                <a:latin typeface="Bodoni MT" panose="02070603080606020203" pitchFamily="18" charset="0"/>
              </a:rPr>
              <a:t>We have a </a:t>
            </a:r>
            <a:r>
              <a:rPr lang="en-US" dirty="0">
                <a:solidFill>
                  <a:schemeClr val="bg1"/>
                </a:solidFill>
                <a:latin typeface="Bodoni MT" panose="02070603080606020203" pitchFamily="18" charset="0"/>
              </a:rPr>
              <a:t>flexible seating classroom</a:t>
            </a:r>
            <a:r>
              <a:rPr lang="en-US" dirty="0" smtClean="0">
                <a:solidFill>
                  <a:schemeClr val="bg1"/>
                </a:solidFill>
                <a:latin typeface="Bodoni MT" panose="02070603080606020203" pitchFamily="18" charset="0"/>
              </a:rPr>
              <a:t>. Students will be allowed to choose a new seat every Monday. </a:t>
            </a:r>
            <a:r>
              <a:rPr lang="en-US" dirty="0">
                <a:solidFill>
                  <a:schemeClr val="bg1"/>
                </a:solidFill>
                <a:latin typeface="Bodoni MT" panose="02070603080606020203" pitchFamily="18" charset="0"/>
              </a:rPr>
              <a:t>On the first day of school we will discuss what  my expectations are for flexible </a:t>
            </a:r>
            <a:r>
              <a:rPr lang="en-US" dirty="0" smtClean="0">
                <a:solidFill>
                  <a:schemeClr val="bg1"/>
                </a:solidFill>
                <a:latin typeface="Bodoni MT" panose="02070603080606020203" pitchFamily="18" charset="0"/>
              </a:rPr>
              <a:t>seating</a:t>
            </a:r>
            <a:r>
              <a:rPr lang="en-US" dirty="0">
                <a:solidFill>
                  <a:schemeClr val="bg1"/>
                </a:solidFill>
                <a:latin typeface="Bodoni MT" panose="02070603080606020203" pitchFamily="18" charset="0"/>
              </a:rPr>
              <a:t>.</a:t>
            </a:r>
            <a:endParaRPr lang="en-US" dirty="0" smtClean="0">
              <a:solidFill>
                <a:schemeClr val="bg1"/>
              </a:solidFill>
              <a:latin typeface="Bodoni MT" panose="02070603080606020203" pitchFamily="18" charset="0"/>
            </a:endParaRPr>
          </a:p>
          <a:p>
            <a:r>
              <a:rPr lang="en-US" b="1" i="1" u="sng" dirty="0">
                <a:solidFill>
                  <a:schemeClr val="bg1"/>
                </a:solidFill>
                <a:latin typeface="Bodoni MT" panose="02070603080606020203" pitchFamily="18" charset="0"/>
              </a:rPr>
              <a:t>Water Bottles</a:t>
            </a:r>
            <a:r>
              <a:rPr lang="en-US" b="1" dirty="0">
                <a:solidFill>
                  <a:schemeClr val="bg1"/>
                </a:solidFill>
                <a:latin typeface="Bodoni MT" panose="02070603080606020203" pitchFamily="18" charset="0"/>
              </a:rPr>
              <a:t>: </a:t>
            </a:r>
            <a:r>
              <a:rPr lang="en-US" dirty="0">
                <a:solidFill>
                  <a:schemeClr val="bg1"/>
                </a:solidFill>
                <a:latin typeface="Bodoni MT" panose="02070603080606020203" pitchFamily="18" charset="0"/>
              </a:rPr>
              <a:t> Students will be allowed to have a water bottle kept in the classroom, but it must be kept in the lockers. Clear water is the only liquid allowed</a:t>
            </a:r>
            <a:endParaRPr dirty="0">
              <a:solidFill>
                <a:schemeClr val="bg1"/>
              </a:solidFill>
              <a:latin typeface="Bodoni MT" panose="02070603080606020203" pitchFamily="18" charset="0"/>
            </a:endParaRPr>
          </a:p>
        </p:txBody>
      </p:sp>
      <p:sp>
        <p:nvSpPr>
          <p:cNvPr id="4" name="Content Placeholder 3"/>
          <p:cNvSpPr>
            <a:spLocks noGrp="1"/>
          </p:cNvSpPr>
          <p:nvPr>
            <p:ph sz="half" idx="2"/>
          </p:nvPr>
        </p:nvSpPr>
        <p:spPr>
          <a:xfrm>
            <a:off x="6704015" y="1828800"/>
            <a:ext cx="5181597" cy="4419600"/>
          </a:xfrm>
        </p:spPr>
        <p:txBody>
          <a:bodyPr>
            <a:normAutofit/>
          </a:bodyPr>
          <a:lstStyle/>
          <a:p>
            <a:r>
              <a:rPr lang="en-US" b="1" i="1" u="sng" dirty="0">
                <a:solidFill>
                  <a:schemeClr val="bg1"/>
                </a:solidFill>
                <a:latin typeface="Bodoni MT" panose="02070603080606020203" pitchFamily="18" charset="0"/>
              </a:rPr>
              <a:t>Take Home Folders</a:t>
            </a:r>
            <a:r>
              <a:rPr lang="en-US" b="1" u="sng" dirty="0">
                <a:solidFill>
                  <a:schemeClr val="bg1"/>
                </a:solidFill>
                <a:latin typeface="Bodoni MT" panose="02070603080606020203" pitchFamily="18" charset="0"/>
              </a:rPr>
              <a:t>: </a:t>
            </a:r>
            <a:r>
              <a:rPr lang="en-US" dirty="0">
                <a:solidFill>
                  <a:schemeClr val="bg1"/>
                </a:solidFill>
                <a:latin typeface="Bodoni MT" panose="02070603080606020203" pitchFamily="18" charset="0"/>
              </a:rPr>
              <a:t>Our students will have a take home folder that will go home every day. In this folder you will find the following</a:t>
            </a:r>
            <a:r>
              <a:rPr lang="en-US" dirty="0" smtClean="0">
                <a:solidFill>
                  <a:schemeClr val="bg1"/>
                </a:solidFill>
                <a:latin typeface="Bodoni MT" panose="02070603080606020203" pitchFamily="18" charset="0"/>
              </a:rPr>
              <a:t>: </a:t>
            </a:r>
            <a:r>
              <a:rPr lang="en-US" dirty="0">
                <a:solidFill>
                  <a:schemeClr val="bg1"/>
                </a:solidFill>
                <a:latin typeface="Bodoni MT" panose="02070603080606020203" pitchFamily="18" charset="0"/>
              </a:rPr>
              <a:t>important notes home, paperwork that needs to be filled out and returned back (throughout the year), homework and homework resources, and student graded work (that stays at home unless otherwise noted). </a:t>
            </a:r>
          </a:p>
          <a:p>
            <a:pPr marL="0" indent="0">
              <a:buNone/>
            </a:pPr>
            <a:r>
              <a:rPr lang="en-US" dirty="0">
                <a:solidFill>
                  <a:schemeClr val="bg1"/>
                </a:solidFill>
                <a:latin typeface="Bodoni MT" panose="02070603080606020203" pitchFamily="18" charset="0"/>
              </a:rPr>
              <a:t>*** Please check your child’s folder daily for notes or behavior infractions. </a:t>
            </a:r>
          </a:p>
          <a:p>
            <a:endParaRPr lang="en-US" dirty="0">
              <a:solidFill>
                <a:schemeClr val="bg1"/>
              </a:solidFill>
            </a:endParaRPr>
          </a:p>
          <a:p>
            <a:endParaRPr lang="en-US" dirty="0"/>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Bodoni MT Black" panose="02070A03080606020203" pitchFamily="18" charset="0"/>
              </a:rPr>
              <a:t>HOMEWORK</a:t>
            </a:r>
            <a:endParaRPr dirty="0">
              <a:solidFill>
                <a:schemeClr val="bg1"/>
              </a:solidFill>
              <a:latin typeface="Bodoni MT Black" panose="02070A03080606020203" pitchFamily="18" charset="0"/>
            </a:endParaRPr>
          </a:p>
        </p:txBody>
      </p:sp>
      <p:sp>
        <p:nvSpPr>
          <p:cNvPr id="4" name="Content Placeholder 3"/>
          <p:cNvSpPr>
            <a:spLocks noGrp="1"/>
          </p:cNvSpPr>
          <p:nvPr>
            <p:ph sz="half" idx="1"/>
          </p:nvPr>
        </p:nvSpPr>
        <p:spPr>
          <a:xfrm>
            <a:off x="1293812" y="1828800"/>
            <a:ext cx="9448799" cy="2590800"/>
          </a:xfrm>
        </p:spPr>
        <p:txBody>
          <a:bodyPr>
            <a:noAutofit/>
          </a:bodyPr>
          <a:lstStyle/>
          <a:p>
            <a:r>
              <a:rPr lang="en-US" sz="3200" dirty="0" smtClean="0">
                <a:solidFill>
                  <a:schemeClr val="bg1"/>
                </a:solidFill>
                <a:latin typeface="Bodoni MT" panose="02070603080606020203" pitchFamily="18" charset="0"/>
              </a:rPr>
              <a:t>As of now, students WILL NOT have homework.</a:t>
            </a:r>
          </a:p>
          <a:p>
            <a:r>
              <a:rPr lang="en-US" sz="3200" dirty="0" smtClean="0">
                <a:solidFill>
                  <a:schemeClr val="bg1"/>
                </a:solidFill>
                <a:latin typeface="Bodoni MT" panose="02070603080606020203" pitchFamily="18" charset="0"/>
              </a:rPr>
              <a:t>You will be notified through Dojo when we decided to start giving this out and what our expectations will be.</a:t>
            </a:r>
          </a:p>
          <a:p>
            <a:endParaRPr lang="en-US" dirty="0">
              <a:solidFill>
                <a:schemeClr val="bg1"/>
              </a:solidFill>
              <a:latin typeface="Bodoni MT" panose="02070603080606020203" pitchFamily="18" charset="0"/>
            </a:endParaRPr>
          </a:p>
        </p:txBody>
      </p:sp>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4" y="228600"/>
            <a:ext cx="4953000" cy="1676400"/>
          </a:xfrm>
        </p:spPr>
        <p:txBody>
          <a:bodyPr/>
          <a:lstStyle/>
          <a:p>
            <a:r>
              <a:rPr lang="en-US" dirty="0" smtClean="0">
                <a:solidFill>
                  <a:schemeClr val="bg1"/>
                </a:solidFill>
                <a:latin typeface="Bodoni MT Black" panose="02070A03080606020203" pitchFamily="18" charset="0"/>
              </a:rPr>
              <a:t>FORMS AND PROCEDURES</a:t>
            </a:r>
            <a:endParaRPr lang="en-US" dirty="0">
              <a:solidFill>
                <a:schemeClr val="bg1"/>
              </a:solidFill>
              <a:latin typeface="Bodoni MT Black" panose="02070A03080606020203" pitchFamily="18" charset="0"/>
            </a:endParaRPr>
          </a:p>
        </p:txBody>
      </p:sp>
      <p:sp>
        <p:nvSpPr>
          <p:cNvPr id="3" name="Text Placeholder 2"/>
          <p:cNvSpPr>
            <a:spLocks noGrp="1"/>
          </p:cNvSpPr>
          <p:nvPr>
            <p:ph type="body" idx="1"/>
          </p:nvPr>
        </p:nvSpPr>
        <p:spPr>
          <a:xfrm>
            <a:off x="2436814" y="2209800"/>
            <a:ext cx="9220198" cy="3959225"/>
          </a:xfrm>
        </p:spPr>
        <p:txBody>
          <a:bodyPr>
            <a:normAutofit lnSpcReduction="10000"/>
          </a:bodyPr>
          <a:lstStyle/>
          <a:p>
            <a:pPr marL="342900" indent="-342900">
              <a:buFont typeface="Arial" panose="020B0604020202020204" pitchFamily="34" charset="0"/>
              <a:buChar char="•"/>
            </a:pPr>
            <a:r>
              <a:rPr lang="en-US" dirty="0" smtClean="0">
                <a:solidFill>
                  <a:schemeClr val="bg1"/>
                </a:solidFill>
                <a:latin typeface="Bodoni MT" panose="02070603080606020203" pitchFamily="18" charset="0"/>
              </a:rPr>
              <a:t>PLEASE FILL OUT THE FORMS LEFT AT YOUR CHILD’S SEAT. </a:t>
            </a:r>
          </a:p>
          <a:p>
            <a:endParaRPr lang="en-US" dirty="0" smtClean="0">
              <a:solidFill>
                <a:schemeClr val="bg1"/>
              </a:solidFill>
              <a:latin typeface="Bodoni MT" panose="02070603080606020203" pitchFamily="18" charset="0"/>
            </a:endParaRPr>
          </a:p>
          <a:p>
            <a:pPr marL="342900" indent="-342900">
              <a:buFont typeface="Arial" panose="020B0604020202020204" pitchFamily="34" charset="0"/>
              <a:buChar char="•"/>
            </a:pPr>
            <a:r>
              <a:rPr lang="en-US" dirty="0" smtClean="0">
                <a:solidFill>
                  <a:schemeClr val="bg1"/>
                </a:solidFill>
                <a:latin typeface="Bodoni MT" panose="02070603080606020203" pitchFamily="18" charset="0"/>
              </a:rPr>
              <a:t>BEFORE LEAVING, PLEASE GIVE FORMS TO THE TEACHER AND CHECK YOUR CHILDS TRANSPORTATION INFORMATION.</a:t>
            </a:r>
          </a:p>
          <a:p>
            <a:pPr marL="342900" indent="-342900">
              <a:buFont typeface="Arial" panose="020B0604020202020204" pitchFamily="34" charset="0"/>
              <a:buChar char="•"/>
            </a:pPr>
            <a:endParaRPr lang="en-US" dirty="0">
              <a:solidFill>
                <a:schemeClr val="bg1"/>
              </a:solidFill>
              <a:latin typeface="Bodoni MT" panose="02070603080606020203" pitchFamily="18" charset="0"/>
            </a:endParaRPr>
          </a:p>
          <a:p>
            <a:pPr marL="342900" indent="-342900">
              <a:buFont typeface="Arial" panose="020B0604020202020204" pitchFamily="34" charset="0"/>
              <a:buChar char="•"/>
            </a:pPr>
            <a:r>
              <a:rPr lang="en-US" dirty="0" smtClean="0">
                <a:solidFill>
                  <a:schemeClr val="bg1"/>
                </a:solidFill>
                <a:latin typeface="Bodoni MT" panose="02070603080606020203" pitchFamily="18" charset="0"/>
              </a:rPr>
              <a:t>If </a:t>
            </a:r>
            <a:r>
              <a:rPr lang="en-US" dirty="0">
                <a:solidFill>
                  <a:schemeClr val="bg1"/>
                </a:solidFill>
                <a:latin typeface="Bodoni MT" panose="02070603080606020203" pitchFamily="18" charset="0"/>
              </a:rPr>
              <a:t>there are transportation changes and you ride a bus, please contact the bus barn ahead of time. In order to make ANY transportation changes a hand written note is REQUIRED, If there isn’t a note, I must send the child home the way they normally go.</a:t>
            </a:r>
          </a:p>
          <a:p>
            <a:endParaRPr lang="en-US" dirty="0"/>
          </a:p>
        </p:txBody>
      </p:sp>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685800"/>
          </a:xfrm>
        </p:spPr>
        <p:txBody>
          <a:bodyPr>
            <a:normAutofit fontScale="90000"/>
          </a:bodyPr>
          <a:lstStyle/>
          <a:p>
            <a:pPr algn="ctr"/>
            <a:r>
              <a:rPr lang="en-US" sz="4800" dirty="0" smtClean="0">
                <a:solidFill>
                  <a:schemeClr val="bg1"/>
                </a:solidFill>
                <a:latin typeface="Bodoni MT Black" panose="02070A03080606020203" pitchFamily="18" charset="0"/>
              </a:rPr>
              <a:t>PARENTS</a:t>
            </a:r>
            <a:endParaRPr lang="en-US" sz="4800" dirty="0">
              <a:solidFill>
                <a:schemeClr val="bg1"/>
              </a:solidFill>
              <a:latin typeface="Bodoni MT Black" panose="02070A03080606020203" pitchFamily="18" charset="0"/>
            </a:endParaRPr>
          </a:p>
        </p:txBody>
      </p:sp>
      <p:sp>
        <p:nvSpPr>
          <p:cNvPr id="3" name="Text Placeholder 2"/>
          <p:cNvSpPr>
            <a:spLocks noGrp="1"/>
          </p:cNvSpPr>
          <p:nvPr>
            <p:ph type="body" idx="1"/>
          </p:nvPr>
        </p:nvSpPr>
        <p:spPr>
          <a:xfrm>
            <a:off x="1598612" y="990600"/>
            <a:ext cx="4416552" cy="838200"/>
          </a:xfrm>
        </p:spPr>
        <p:txBody>
          <a:bodyPr/>
          <a:lstStyle/>
          <a:p>
            <a:r>
              <a:rPr lang="en-US" dirty="0" smtClean="0">
                <a:solidFill>
                  <a:schemeClr val="bg1"/>
                </a:solidFill>
                <a:latin typeface="Bodoni MT Black" panose="02070A03080606020203" pitchFamily="18" charset="0"/>
              </a:rPr>
              <a:t>VOLUNTEERING</a:t>
            </a:r>
            <a:endParaRPr lang="en-US" dirty="0">
              <a:solidFill>
                <a:schemeClr val="bg1"/>
              </a:solidFill>
              <a:latin typeface="Bodoni MT Black" panose="02070A03080606020203" pitchFamily="18" charset="0"/>
            </a:endParaRPr>
          </a:p>
        </p:txBody>
      </p:sp>
      <p:sp>
        <p:nvSpPr>
          <p:cNvPr id="4" name="Content Placeholder 3"/>
          <p:cNvSpPr>
            <a:spLocks noGrp="1"/>
          </p:cNvSpPr>
          <p:nvPr>
            <p:ph sz="half" idx="2"/>
          </p:nvPr>
        </p:nvSpPr>
        <p:spPr>
          <a:xfrm>
            <a:off x="1293812" y="1828800"/>
            <a:ext cx="5100762" cy="4419600"/>
          </a:xfrm>
        </p:spPr>
        <p:txBody>
          <a:bodyPr>
            <a:normAutofit/>
          </a:bodyPr>
          <a:lstStyle/>
          <a:p>
            <a:r>
              <a:rPr lang="en-US" dirty="0">
                <a:solidFill>
                  <a:schemeClr val="bg1"/>
                </a:solidFill>
                <a:latin typeface="Bodoni MT" panose="02070603080606020203" pitchFamily="18" charset="0"/>
              </a:rPr>
              <a:t>We welcome any and all parents who would like to volunteer in our classroom. If you’re interested in helping in our room, please contact me so we can set up times. We appreciate you taking time out of your schedule to get involved in our classroom. We need lots of help during our holiday parties, so be on the lookout for notes being sent home to sign up to help and/or donate party items.</a:t>
            </a:r>
          </a:p>
          <a:p>
            <a:r>
              <a:rPr lang="en-US" dirty="0">
                <a:solidFill>
                  <a:schemeClr val="bg1"/>
                </a:solidFill>
                <a:latin typeface="Bodoni MT" panose="02070603080606020203" pitchFamily="18" charset="0"/>
              </a:rPr>
              <a:t>Thank you for all of your help and support!</a:t>
            </a:r>
          </a:p>
          <a:p>
            <a:r>
              <a:rPr lang="en-US" dirty="0" smtClean="0">
                <a:solidFill>
                  <a:schemeClr val="bg1"/>
                </a:solidFill>
                <a:latin typeface="Bodoni MT" panose="02070603080606020203" pitchFamily="18" charset="0"/>
              </a:rPr>
              <a:t>Please </a:t>
            </a:r>
            <a:r>
              <a:rPr lang="en-US" dirty="0">
                <a:solidFill>
                  <a:schemeClr val="bg1"/>
                </a:solidFill>
                <a:latin typeface="Bodoni MT" panose="02070603080606020203" pitchFamily="18" charset="0"/>
              </a:rPr>
              <a:t>fill out a volunteer form so that we may complete a background check.</a:t>
            </a:r>
          </a:p>
          <a:p>
            <a:endParaRPr lang="en-US" dirty="0"/>
          </a:p>
        </p:txBody>
      </p:sp>
      <p:sp>
        <p:nvSpPr>
          <p:cNvPr id="5" name="Text Placeholder 4"/>
          <p:cNvSpPr>
            <a:spLocks noGrp="1"/>
          </p:cNvSpPr>
          <p:nvPr>
            <p:ph type="body" sz="quarter" idx="3"/>
          </p:nvPr>
        </p:nvSpPr>
        <p:spPr>
          <a:xfrm>
            <a:off x="6740522" y="1092200"/>
            <a:ext cx="4416552" cy="838200"/>
          </a:xfrm>
        </p:spPr>
        <p:txBody>
          <a:bodyPr/>
          <a:lstStyle/>
          <a:p>
            <a:r>
              <a:rPr lang="en-US" dirty="0" smtClean="0">
                <a:solidFill>
                  <a:schemeClr val="bg1"/>
                </a:solidFill>
                <a:latin typeface="Bodoni MT Black" panose="02070A03080606020203" pitchFamily="18" charset="0"/>
              </a:rPr>
              <a:t>CONTACTING ME</a:t>
            </a:r>
            <a:endParaRPr lang="en-US" dirty="0">
              <a:solidFill>
                <a:schemeClr val="bg1"/>
              </a:solidFill>
              <a:latin typeface="Bodoni MT Black" panose="02070A03080606020203" pitchFamily="18" charset="0"/>
            </a:endParaRPr>
          </a:p>
        </p:txBody>
      </p:sp>
      <p:sp>
        <p:nvSpPr>
          <p:cNvPr id="6" name="Content Placeholder 5"/>
          <p:cNvSpPr>
            <a:spLocks noGrp="1"/>
          </p:cNvSpPr>
          <p:nvPr>
            <p:ph sz="quarter" idx="4"/>
          </p:nvPr>
        </p:nvSpPr>
        <p:spPr>
          <a:xfrm>
            <a:off x="6705472" y="1955800"/>
            <a:ext cx="4875340" cy="4292600"/>
          </a:xfrm>
        </p:spPr>
        <p:txBody>
          <a:bodyPr/>
          <a:lstStyle/>
          <a:p>
            <a:r>
              <a:rPr lang="en-US" dirty="0">
                <a:solidFill>
                  <a:schemeClr val="bg1"/>
                </a:solidFill>
                <a:latin typeface="Bodoni MT" panose="02070603080606020203" pitchFamily="18" charset="0"/>
                <a:cs typeface="Century Gothic"/>
              </a:rPr>
              <a:t>My conference time is </a:t>
            </a:r>
            <a:r>
              <a:rPr lang="en-US" dirty="0" smtClean="0">
                <a:solidFill>
                  <a:schemeClr val="bg1"/>
                </a:solidFill>
                <a:latin typeface="Bodoni MT" panose="02070603080606020203" pitchFamily="18" charset="0"/>
                <a:cs typeface="Century Gothic"/>
              </a:rPr>
              <a:t>from 10:10-10:55. </a:t>
            </a:r>
            <a:endParaRPr lang="en-US" dirty="0">
              <a:solidFill>
                <a:schemeClr val="bg1"/>
              </a:solidFill>
              <a:latin typeface="Bodoni MT" panose="02070603080606020203" pitchFamily="18" charset="0"/>
              <a:cs typeface="Century Gothic"/>
            </a:endParaRPr>
          </a:p>
          <a:p>
            <a:r>
              <a:rPr lang="en-US" dirty="0">
                <a:solidFill>
                  <a:schemeClr val="bg1"/>
                </a:solidFill>
                <a:latin typeface="Bodoni MT" panose="02070603080606020203" pitchFamily="18" charset="0"/>
                <a:cs typeface="Century Gothic"/>
              </a:rPr>
              <a:t>You can also contact me by </a:t>
            </a:r>
          </a:p>
          <a:p>
            <a:r>
              <a:rPr lang="en-US" dirty="0">
                <a:solidFill>
                  <a:schemeClr val="bg1"/>
                </a:solidFill>
                <a:latin typeface="Bodoni MT" panose="02070603080606020203" pitchFamily="18" charset="0"/>
                <a:cs typeface="Century Gothic"/>
              </a:rPr>
              <a:t>Email – </a:t>
            </a:r>
            <a:r>
              <a:rPr lang="en-US" dirty="0">
                <a:solidFill>
                  <a:schemeClr val="bg1"/>
                </a:solidFill>
                <a:latin typeface="Bodoni MT" panose="02070603080606020203" pitchFamily="18" charset="0"/>
                <a:cs typeface="Century Gothic"/>
                <a:hlinkClick r:id="rId2"/>
              </a:rPr>
              <a:t>Shannon.Shifflett@sfisd.org</a:t>
            </a:r>
            <a:endParaRPr lang="en-US" dirty="0">
              <a:solidFill>
                <a:schemeClr val="bg1"/>
              </a:solidFill>
              <a:latin typeface="Bodoni MT" panose="02070603080606020203" pitchFamily="18" charset="0"/>
              <a:cs typeface="Century Gothic"/>
            </a:endParaRPr>
          </a:p>
          <a:p>
            <a:r>
              <a:rPr lang="en-US" dirty="0">
                <a:solidFill>
                  <a:schemeClr val="bg1"/>
                </a:solidFill>
                <a:latin typeface="Bodoni MT" panose="02070603080606020203" pitchFamily="18" charset="0"/>
                <a:cs typeface="Century Gothic"/>
              </a:rPr>
              <a:t>Phone – 409-925-3455</a:t>
            </a:r>
          </a:p>
          <a:p>
            <a:r>
              <a:rPr lang="en-US" dirty="0">
                <a:solidFill>
                  <a:schemeClr val="bg1"/>
                </a:solidFill>
                <a:latin typeface="Bodoni MT" panose="02070603080606020203" pitchFamily="18" charset="0"/>
                <a:cs typeface="Century Gothic"/>
              </a:rPr>
              <a:t>Note – sent in folder</a:t>
            </a:r>
          </a:p>
        </p:txBody>
      </p:sp>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97889">
            <a:off x="-727285" y="1280365"/>
            <a:ext cx="4239430" cy="709696"/>
          </a:xfrm>
        </p:spPr>
        <p:txBody>
          <a:bodyPr/>
          <a:lstStyle/>
          <a:p>
            <a:pPr algn="ctr"/>
            <a:r>
              <a:rPr lang="en-US" dirty="0" smtClean="0">
                <a:solidFill>
                  <a:schemeClr val="bg1"/>
                </a:solidFill>
                <a:latin typeface="Bodoni MT Black" panose="02070A03080606020203" pitchFamily="18" charset="0"/>
              </a:rPr>
              <a:t>BIRTHDAYS!</a:t>
            </a:r>
            <a:endParaRPr lang="en-US" dirty="0">
              <a:solidFill>
                <a:schemeClr val="bg1"/>
              </a:solidFill>
              <a:latin typeface="Bodoni MT Black" panose="02070A03080606020203" pitchFamily="18" charset="0"/>
            </a:endParaRPr>
          </a:p>
        </p:txBody>
      </p:sp>
      <p:sp>
        <p:nvSpPr>
          <p:cNvPr id="3" name="TextBox 2"/>
          <p:cNvSpPr txBox="1"/>
          <p:nvPr/>
        </p:nvSpPr>
        <p:spPr>
          <a:xfrm>
            <a:off x="2360612" y="1064530"/>
            <a:ext cx="9906000" cy="5693866"/>
          </a:xfrm>
          <a:prstGeom prst="rect">
            <a:avLst/>
          </a:prstGeom>
          <a:noFill/>
        </p:spPr>
        <p:txBody>
          <a:bodyPr wrap="square" rtlCol="0">
            <a:spAutoFit/>
          </a:bodyPr>
          <a:lstStyle/>
          <a:p>
            <a:r>
              <a:rPr lang="en-US" sz="2800" dirty="0">
                <a:solidFill>
                  <a:schemeClr val="bg1"/>
                </a:solidFill>
              </a:rPr>
              <a:t>We would love to celebrate your child’s birthday! Feel free to bring in </a:t>
            </a:r>
            <a:r>
              <a:rPr lang="en-US" sz="2800" u="sng" dirty="0">
                <a:solidFill>
                  <a:schemeClr val="bg1"/>
                </a:solidFill>
              </a:rPr>
              <a:t>store bought cupcakes only</a:t>
            </a:r>
            <a:r>
              <a:rPr lang="en-US" sz="2800" dirty="0">
                <a:solidFill>
                  <a:schemeClr val="bg1"/>
                </a:solidFill>
              </a:rPr>
              <a:t>. We will enjoy them at the end of the school day. NO goody bags, balloons, juices, plates, or napkins. Please check with us for any allergies and our class size, as our numbers change throughout the year. Please only send party invitations, if our whole class is invited…we’re all friends in room </a:t>
            </a:r>
            <a:r>
              <a:rPr lang="en-US" sz="2800" dirty="0" smtClean="0">
                <a:solidFill>
                  <a:schemeClr val="bg1"/>
                </a:solidFill>
              </a:rPr>
              <a:t>B5</a:t>
            </a:r>
            <a:r>
              <a:rPr lang="en-US" sz="2800" dirty="0">
                <a:solidFill>
                  <a:schemeClr val="bg1"/>
                </a:solidFill>
              </a:rPr>
              <a:t>! Summer birthday?! No problem! Celebrations will be held in May on a day of their choice! </a:t>
            </a:r>
            <a:endParaRPr lang="en-US" sz="2800" dirty="0">
              <a:solidFill>
                <a:schemeClr val="bg1"/>
              </a:solidFill>
              <a:latin typeface="Arial Black" panose="020B0A04020102020204" pitchFamily="34" charset="0"/>
            </a:endParaRPr>
          </a:p>
          <a:p>
            <a:r>
              <a:rPr lang="en-US" sz="2800" i="1" dirty="0">
                <a:solidFill>
                  <a:schemeClr val="bg1"/>
                </a:solidFill>
                <a:latin typeface="Arial Black" panose="020B0A04020102020204" pitchFamily="34" charset="0"/>
              </a:rPr>
              <a:t>*We request store bought in order to check the ingredients for those students with allergies.  Thank you for understanding!</a:t>
            </a:r>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1126</TotalTime>
  <Words>797</Words>
  <Application>Microsoft Office PowerPoint</Application>
  <PresentationFormat>Custom</PresentationFormat>
  <Paragraphs>57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Bodoni MT</vt:lpstr>
      <vt:lpstr>Bodoni MT Black</vt:lpstr>
      <vt:lpstr>Century Gothic</vt:lpstr>
      <vt:lpstr>Ocean Waves 16x9</vt:lpstr>
      <vt:lpstr>Welcome Families!</vt:lpstr>
      <vt:lpstr>SCHOOL HOURS</vt:lpstr>
      <vt:lpstr>PARENT – TEACHER COMMUNICATION</vt:lpstr>
      <vt:lpstr>STUDENT BEHAVIOR AND EXPECTATIONS</vt:lpstr>
      <vt:lpstr>CLASSROOM ROUTINES</vt:lpstr>
      <vt:lpstr>HOMEWORK</vt:lpstr>
      <vt:lpstr>FORMS AND PROCEDURES</vt:lpstr>
      <vt:lpstr>PARENTS</vt:lpstr>
      <vt:lpstr>BIRTHDAYS!</vt:lpstr>
      <vt:lpstr>While your waiting to visit with me…..</vt:lpstr>
      <vt:lpstr>THANK YOU FOR COMING!</vt:lpstr>
    </vt:vector>
  </TitlesOfParts>
  <Company>Santa Fe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Families!</dc:title>
  <dc:creator>Shifflett, Shannon</dc:creator>
  <cp:lastModifiedBy>Shifflett, Shannon</cp:lastModifiedBy>
  <cp:revision>25</cp:revision>
  <cp:lastPrinted>2017-08-17T21:51:27Z</cp:lastPrinted>
  <dcterms:created xsi:type="dcterms:W3CDTF">2017-08-16T12:44:33Z</dcterms:created>
  <dcterms:modified xsi:type="dcterms:W3CDTF">2021-08-06T00:07:49Z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