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5" r:id="rId5"/>
    <p:sldId id="308" r:id="rId6"/>
    <p:sldId id="317" r:id="rId7"/>
    <p:sldId id="310" r:id="rId8"/>
    <p:sldId id="312" r:id="rId9"/>
    <p:sldId id="313" r:id="rId10"/>
    <p:sldId id="314" r:id="rId11"/>
    <p:sldId id="318" r:id="rId12"/>
    <p:sldId id="316" r:id="rId13"/>
  </p:sldIdLst>
  <p:sldSz cx="12188825" cy="6858000"/>
  <p:notesSz cx="6881813"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559" autoAdjust="0"/>
  </p:normalViewPr>
  <p:slideViewPr>
    <p:cSldViewPr showGuides="1">
      <p:cViewPr varScale="1">
        <p:scale>
          <a:sx n="86" d="100"/>
          <a:sy n="86" d="100"/>
        </p:scale>
        <p:origin x="514" y="53"/>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0CC69C6-EE0B-4D8B-9C71-C36EFED094F2}" type="datetimeFigureOut">
              <a:rPr lang="en-US"/>
              <a:t>8/14/2023</a:t>
            </a:fld>
            <a:endParaRPr/>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ABD2D7A-D230-4F91-BD59-0A39C2703BA8}" type="datetimeFigureOut">
              <a:rPr lang="en-US"/>
              <a:t>8/14/2023</a:t>
            </a:fld>
            <a:endParaRPr/>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a:xfrm>
            <a:off x="2691696" y="5037663"/>
            <a:ext cx="5213277" cy="279400"/>
          </a:xfrm>
        </p:spPr>
        <p:txBody>
          <a:bodyPr/>
          <a:lstStyle/>
          <a:p>
            <a:endParaRPr lang="en-US" dirty="0"/>
          </a:p>
        </p:txBody>
      </p:sp>
      <p:sp>
        <p:nvSpPr>
          <p:cNvPr id="6" name="Slide Number Placeholder 5"/>
          <p:cNvSpPr>
            <a:spLocks noGrp="1"/>
          </p:cNvSpPr>
          <p:nvPr>
            <p:ph type="sldNum" sz="quarter" idx="12"/>
          </p:nvPr>
        </p:nvSpPr>
        <p:spPr>
          <a:xfrm>
            <a:off x="8954568" y="5037663"/>
            <a:ext cx="55102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9630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85D658-8C58-46F3-AA54-0ED74F8B4CDC}" type="datetime1">
              <a:rPr lang="en-US" smtClean="0"/>
              <a:pPr/>
              <a:t>8/14/2023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45519159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5D658-8C58-46F3-AA54-0ED74F8B4CDC}" type="datetime1">
              <a:rPr lang="en-US" smtClean="0"/>
              <a:pPr/>
              <a:t>8/14/2023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3089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5D658-8C58-46F3-AA54-0ED74F8B4CDC}" type="datetime1">
              <a:rPr lang="en-US" smtClean="0"/>
              <a:pPr/>
              <a:t>8/14/2023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99633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5D658-8C58-46F3-AA54-0ED74F8B4CDC}" type="datetime1">
              <a:rPr lang="en-US" smtClean="0"/>
              <a:pPr/>
              <a:t>8/14/2023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5455915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5D658-8C58-46F3-AA54-0ED74F8B4CDC}" type="datetime1">
              <a:rPr lang="en-US" smtClean="0"/>
              <a:pPr/>
              <a:t>8/14/2023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30206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85D658-8C58-46F3-AA54-0ED74F8B4CDC}" type="datetime1">
              <a:rPr lang="en-US" smtClean="0"/>
              <a:pPr/>
              <a:t>8/14/2023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80459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13B6B-E340-4FC0-A085-B71A4639D1AA}" type="datetime1">
              <a:rPr lang="en-US" smtClean="0"/>
              <a:t>8/14/2023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55700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B42DF-42F7-4DF8-92F8-78154BDE12B4}" type="datetime1">
              <a:rPr lang="en-US" smtClean="0"/>
              <a:t>8/14/2023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61853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FAFC5-F11C-4205-99FD-FC66DAA2AE2D}" type="datetime1">
              <a:rPr lang="en-US" smtClean="0"/>
              <a:t>8/14/2023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1720573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3FAFC5-F11C-4205-99FD-FC66DAA2AE2D}" type="datetime1">
              <a:rPr lang="en-US" smtClean="0"/>
              <a:t>8/14/2023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18715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82905-3DC5-49B9-B8B8-9D80D3609DB5}" type="datetime1">
              <a:rPr lang="en-US" smtClean="0"/>
              <a:t>8/14/2023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1916480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825298-A6F6-4AF2-832C-941EFA52AF9B}" type="datetime1">
              <a:rPr lang="en-US" smtClean="0"/>
              <a:t>8/14/2023</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16028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EE3D8C-3438-4368-AD19-D5CB0C52B1DD}" type="datetime1">
              <a:rPr lang="en-US" smtClean="0"/>
              <a:t>8/14/2023</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9204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1D785-D6D8-40F1-B2DD-0E2019A27A22}" type="datetime1">
              <a:rPr lang="en-US" smtClean="0"/>
              <a:t>8/14/2023</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pic>
        <p:nvPicPr>
          <p:cNvPr id="5" name="Picture 4"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Tree>
    <p:extLst>
      <p:ext uri="{BB962C8B-B14F-4D97-AF65-F5344CB8AC3E}">
        <p14:creationId xmlns:p14="http://schemas.microsoft.com/office/powerpoint/2010/main" val="9515330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5A9A06-02F9-41CB-8208-185A65D60B96}" type="datetime1">
              <a:rPr lang="en-US" smtClean="0"/>
              <a:t>8/14/2023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27432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2E051B-B340-4A72-AC7D-8FDFBF03EE12}" type="datetime1">
              <a:rPr lang="en-US" smtClean="0"/>
              <a:t>8/14/2023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52075238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85D658-8C58-46F3-AA54-0ED74F8B4CDC}" type="datetime1">
              <a:rPr lang="en-US" smtClean="0"/>
              <a:pPr/>
              <a:t>8/14/2023</a:t>
            </a:fld>
            <a:endParaRPr lang="en-US" dirty="0"/>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Add a footer</a:t>
            </a:r>
            <a:endParaRPr lang="en-US" dirty="0"/>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4204838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hf sldNum="0" hdr="0" ftr="0" dt="0"/>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solidFill>
                  <a:srgbClr val="00B0F0"/>
                </a:solidFill>
                <a:latin typeface="Bodoni MT Black" panose="02070A03080606020203" pitchFamily="18" charset="0"/>
              </a:rPr>
              <a:t>Welcome Families!</a:t>
            </a:r>
            <a:endParaRPr lang="en-US" sz="5400" dirty="0">
              <a:solidFill>
                <a:srgbClr val="00B0F0"/>
              </a:solidFill>
              <a:latin typeface="Bodoni MT Black" panose="02070A03080606020203" pitchFamily="18" charset="0"/>
            </a:endParaRPr>
          </a:p>
        </p:txBody>
      </p:sp>
      <p:sp>
        <p:nvSpPr>
          <p:cNvPr id="4" name="Subtitle 3"/>
          <p:cNvSpPr>
            <a:spLocks noGrp="1"/>
          </p:cNvSpPr>
          <p:nvPr>
            <p:ph type="subTitle" idx="1"/>
          </p:nvPr>
        </p:nvSpPr>
        <p:spPr>
          <a:xfrm>
            <a:off x="2687465" y="3581400"/>
            <a:ext cx="6813894" cy="1507063"/>
          </a:xfrm>
        </p:spPr>
        <p:txBody>
          <a:bodyPr/>
          <a:lstStyle/>
          <a:p>
            <a:r>
              <a:rPr lang="it-IT" b="1" dirty="0">
                <a:solidFill>
                  <a:srgbClr val="00B0F0"/>
                </a:solidFill>
              </a:rPr>
              <a:t>Mrs. Thompson’s 4th Grade Class </a:t>
            </a:r>
          </a:p>
          <a:p>
            <a:endParaRPr lang="it-IT" dirty="0">
              <a:solidFill>
                <a:schemeClr val="bg1"/>
              </a:solidFill>
            </a:endParaRPr>
          </a:p>
        </p:txBody>
      </p:sp>
      <p:pic>
        <p:nvPicPr>
          <p:cNvPr id="1026" name="Picture 2" descr="welcome 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4058194"/>
            <a:ext cx="7772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6000" dirty="0">
                <a:solidFill>
                  <a:srgbClr val="00B0F0"/>
                </a:solidFill>
                <a:latin typeface="Bodoni MT Black" panose="02070A03080606020203" pitchFamily="18" charset="0"/>
              </a:rPr>
              <a:t>SCHOOL HOURS</a:t>
            </a:r>
          </a:p>
        </p:txBody>
      </p:sp>
      <p:sp>
        <p:nvSpPr>
          <p:cNvPr id="14" name="Content Placeholder 13"/>
          <p:cNvSpPr>
            <a:spLocks noGrp="1"/>
          </p:cNvSpPr>
          <p:nvPr>
            <p:ph idx="1"/>
          </p:nvPr>
        </p:nvSpPr>
        <p:spPr/>
        <p:txBody>
          <a:bodyPr>
            <a:normAutofit fontScale="77500" lnSpcReduction="20000"/>
          </a:bodyPr>
          <a:lstStyle/>
          <a:p>
            <a:pPr marL="0" indent="0" algn="ctr">
              <a:buNone/>
            </a:pPr>
            <a:endParaRPr lang="en-US" sz="4000" dirty="0">
              <a:latin typeface="Arial Black" panose="020B0A04020102020204" pitchFamily="34" charset="0"/>
            </a:endParaRPr>
          </a:p>
          <a:p>
            <a:pPr algn="ctr"/>
            <a:r>
              <a:rPr lang="en-US" sz="4000" b="1" dirty="0">
                <a:solidFill>
                  <a:srgbClr val="00B0F0"/>
                </a:solidFill>
                <a:latin typeface="Arial Black" panose="020B0A04020102020204" pitchFamily="34" charset="0"/>
              </a:rPr>
              <a:t>8:30 School Begins</a:t>
            </a:r>
          </a:p>
          <a:p>
            <a:pPr algn="ctr"/>
            <a:r>
              <a:rPr lang="en-US" sz="4000" b="1" dirty="0">
                <a:solidFill>
                  <a:srgbClr val="00B0F0"/>
                </a:solidFill>
                <a:latin typeface="Arial Black" panose="020B0A04020102020204" pitchFamily="34" charset="0"/>
              </a:rPr>
              <a:t>10:10 Specials</a:t>
            </a:r>
          </a:p>
          <a:p>
            <a:pPr algn="ctr"/>
            <a:r>
              <a:rPr lang="en-US" sz="4000" b="1" dirty="0">
                <a:solidFill>
                  <a:srgbClr val="00B0F0"/>
                </a:solidFill>
                <a:latin typeface="Arial Black" panose="020B0A04020102020204" pitchFamily="34" charset="0"/>
              </a:rPr>
              <a:t>12:10 Recess </a:t>
            </a:r>
          </a:p>
          <a:p>
            <a:pPr algn="ctr"/>
            <a:r>
              <a:rPr lang="en-US" sz="4000" b="1" dirty="0">
                <a:solidFill>
                  <a:srgbClr val="00B0F0"/>
                </a:solidFill>
                <a:latin typeface="Arial Black" panose="020B0A04020102020204" pitchFamily="34" charset="0"/>
              </a:rPr>
              <a:t>11:25 Lunch</a:t>
            </a:r>
          </a:p>
          <a:p>
            <a:pPr algn="ctr"/>
            <a:r>
              <a:rPr lang="en-US" sz="4000" b="1" dirty="0">
                <a:solidFill>
                  <a:srgbClr val="00B0F0"/>
                </a:solidFill>
                <a:latin typeface="Arial Black" panose="020B0A04020102020204" pitchFamily="34" charset="0"/>
              </a:rPr>
              <a:t>3:45 Dismissal</a:t>
            </a:r>
          </a:p>
          <a:p>
            <a:endParaRPr lang="en-US" dirty="0"/>
          </a:p>
        </p:txBody>
      </p:sp>
      <p:pic>
        <p:nvPicPr>
          <p:cNvPr id="2050" name="Picture 2" descr="lunch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2438400"/>
            <a:ext cx="33337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anim calcmode="lin" valueType="num">
                                      <p:cBhvr additive="base">
                                        <p:cTn id="1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 calcmode="lin" valueType="num">
                                      <p:cBhvr additive="base">
                                        <p:cTn id="1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 calcmode="lin" valueType="num">
                                      <p:cBhvr additive="base">
                                        <p:cTn id="1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additive="base">
                                        <p:cTn id="24" dur="500" fill="hold"/>
                                        <p:tgtEl>
                                          <p:spTgt spid="2050"/>
                                        </p:tgtEl>
                                        <p:attrNameLst>
                                          <p:attrName>ppt_x</p:attrName>
                                        </p:attrNameLst>
                                      </p:cBhvr>
                                      <p:tavLst>
                                        <p:tav tm="0">
                                          <p:val>
                                            <p:strVal val="#ppt_x"/>
                                          </p:val>
                                        </p:tav>
                                        <p:tav tm="100000">
                                          <p:val>
                                            <p:strVal val="#ppt_x"/>
                                          </p:val>
                                        </p:tav>
                                      </p:tavLst>
                                    </p:anim>
                                    <p:anim calcmode="lin" valueType="num">
                                      <p:cBhvr additive="base">
                                        <p:cTn id="2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056806"/>
            <a:ext cx="10439400" cy="209729"/>
          </a:xfrm>
        </p:spPr>
        <p:txBody>
          <a:bodyPr>
            <a:normAutofit fontScale="90000"/>
          </a:bodyPr>
          <a:lstStyle/>
          <a:p>
            <a:r>
              <a:rPr lang="en-US" dirty="0">
                <a:solidFill>
                  <a:srgbClr val="00B0F0"/>
                </a:solidFill>
                <a:latin typeface="Bodoni MT Black" panose="02070A03080606020203" pitchFamily="18" charset="0"/>
              </a:rPr>
              <a:t>PARENT – TEACHER COMMUNICATION</a:t>
            </a:r>
          </a:p>
        </p:txBody>
      </p:sp>
      <p:sp>
        <p:nvSpPr>
          <p:cNvPr id="3" name="Content Placeholder 2"/>
          <p:cNvSpPr>
            <a:spLocks noGrp="1"/>
          </p:cNvSpPr>
          <p:nvPr>
            <p:ph idx="1"/>
          </p:nvPr>
        </p:nvSpPr>
        <p:spPr>
          <a:xfrm>
            <a:off x="1751012" y="2743200"/>
            <a:ext cx="3505200" cy="3352800"/>
          </a:xfrm>
        </p:spPr>
        <p:txBody>
          <a:bodyPr>
            <a:normAutofit/>
          </a:bodyPr>
          <a:lstStyle/>
          <a:p>
            <a:pPr marL="0" indent="0">
              <a:buNone/>
            </a:pPr>
            <a:r>
              <a:rPr lang="en-US" dirty="0">
                <a:solidFill>
                  <a:srgbClr val="002060"/>
                </a:solidFill>
                <a:latin typeface="Bodoni MT" panose="02070603080606020203" pitchFamily="18" charset="0"/>
              </a:rPr>
              <a:t>We will send ALL class updates, important information, and reminders through Class Dojo. </a:t>
            </a:r>
          </a:p>
        </p:txBody>
      </p:sp>
      <p:pic>
        <p:nvPicPr>
          <p:cNvPr id="5" name="Picture 4"/>
          <p:cNvPicPr>
            <a:picLocks noChangeAspect="1"/>
          </p:cNvPicPr>
          <p:nvPr/>
        </p:nvPicPr>
        <p:blipFill>
          <a:blip r:embed="rId2"/>
          <a:stretch>
            <a:fillRect/>
          </a:stretch>
        </p:blipFill>
        <p:spPr>
          <a:xfrm>
            <a:off x="5942013" y="3352800"/>
            <a:ext cx="5486400" cy="2895600"/>
          </a:xfrm>
          <a:prstGeom prst="rect">
            <a:avLst/>
          </a:prstGeom>
        </p:spPr>
      </p:pic>
      <p:sp>
        <p:nvSpPr>
          <p:cNvPr id="6" name="TextBox 5"/>
          <p:cNvSpPr txBox="1"/>
          <p:nvPr/>
        </p:nvSpPr>
        <p:spPr>
          <a:xfrm>
            <a:off x="1598612" y="1632465"/>
            <a:ext cx="7315200" cy="830997"/>
          </a:xfrm>
          <a:prstGeom prst="rect">
            <a:avLst/>
          </a:prstGeom>
          <a:noFill/>
        </p:spPr>
        <p:txBody>
          <a:bodyPr wrap="square" rtlCol="0">
            <a:spAutoFit/>
          </a:bodyPr>
          <a:lstStyle/>
          <a:p>
            <a:r>
              <a:rPr lang="en-US" sz="2400" dirty="0">
                <a:solidFill>
                  <a:srgbClr val="00B0F0"/>
                </a:solidFill>
              </a:rPr>
              <a:t>Please sign up for our class Dojo. This is the quickest way to communicate with us.</a:t>
            </a:r>
          </a:p>
        </p:txBody>
      </p:sp>
    </p:spTree>
    <p:extLst>
      <p:ext uri="{BB962C8B-B14F-4D97-AF65-F5344CB8AC3E}">
        <p14:creationId xmlns:p14="http://schemas.microsoft.com/office/powerpoint/2010/main" val="330290840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942015" y="2514600"/>
            <a:ext cx="5181597" cy="4419600"/>
          </a:xfrm>
        </p:spPr>
        <p:txBody>
          <a:bodyPr>
            <a:normAutofit/>
          </a:bodyPr>
          <a:lstStyle/>
          <a:p>
            <a:r>
              <a:rPr lang="en-US" sz="2000" b="1" i="1" u="sng" dirty="0">
                <a:solidFill>
                  <a:srgbClr val="00B0F0"/>
                </a:solidFill>
                <a:latin typeface="Bodoni MT" panose="02070603080606020203" pitchFamily="18" charset="0"/>
              </a:rPr>
              <a:t>Take Home Folders</a:t>
            </a:r>
            <a:r>
              <a:rPr lang="en-US" sz="2000" b="1" u="sng" dirty="0">
                <a:solidFill>
                  <a:srgbClr val="00B0F0"/>
                </a:solidFill>
                <a:latin typeface="Bodoni MT" panose="02070603080606020203" pitchFamily="18" charset="0"/>
              </a:rPr>
              <a:t>: </a:t>
            </a:r>
            <a:r>
              <a:rPr lang="en-US" sz="2000" dirty="0">
                <a:solidFill>
                  <a:srgbClr val="00B0F0"/>
                </a:solidFill>
                <a:latin typeface="Bodoni MT" panose="02070603080606020203" pitchFamily="18" charset="0"/>
              </a:rPr>
              <a:t>Our students will have a take home folder that will go home every day. In this folder you will find the following: important notes home, paperwork that needs to be filled out and returned and student graded work.</a:t>
            </a:r>
          </a:p>
          <a:p>
            <a:pPr marL="0" indent="0">
              <a:buNone/>
            </a:pPr>
            <a:r>
              <a:rPr lang="en-US" sz="2000" dirty="0">
                <a:solidFill>
                  <a:srgbClr val="00B0F0"/>
                </a:solidFill>
                <a:latin typeface="Bodoni MT" panose="02070603080606020203" pitchFamily="18" charset="0"/>
              </a:rPr>
              <a:t>*** Please check your child’s folder daily for notes or behavior infractions. </a:t>
            </a:r>
          </a:p>
          <a:p>
            <a:endParaRPr lang="en-US" dirty="0">
              <a:solidFill>
                <a:schemeClr val="bg1"/>
              </a:solidFill>
            </a:endParaRPr>
          </a:p>
          <a:p>
            <a:endParaRPr lang="en-US" dirty="0"/>
          </a:p>
        </p:txBody>
      </p:sp>
      <p:sp>
        <p:nvSpPr>
          <p:cNvPr id="2" name="Title 1"/>
          <p:cNvSpPr>
            <a:spLocks noGrp="1"/>
          </p:cNvSpPr>
          <p:nvPr>
            <p:ph type="title"/>
          </p:nvPr>
        </p:nvSpPr>
        <p:spPr>
          <a:xfrm>
            <a:off x="1290302" y="1204202"/>
            <a:ext cx="9598696" cy="1303867"/>
          </a:xfrm>
        </p:spPr>
        <p:txBody>
          <a:bodyPr/>
          <a:lstStyle/>
          <a:p>
            <a:pPr algn="ctr"/>
            <a:r>
              <a:rPr lang="en-US" dirty="0">
                <a:solidFill>
                  <a:srgbClr val="00B0F0"/>
                </a:solidFill>
                <a:latin typeface="Bodoni MT Black" panose="02070A03080606020203" pitchFamily="18" charset="0"/>
              </a:rPr>
              <a:t>CLASSROOM ROUTINES</a:t>
            </a:r>
            <a:endParaRPr dirty="0">
              <a:solidFill>
                <a:srgbClr val="00B0F0"/>
              </a:solidFill>
              <a:latin typeface="Bodoni MT Black" panose="02070A03080606020203" pitchFamily="18" charset="0"/>
            </a:endParaRPr>
          </a:p>
        </p:txBody>
      </p:sp>
      <p:sp>
        <p:nvSpPr>
          <p:cNvPr id="3" name="Content Placeholder 2"/>
          <p:cNvSpPr>
            <a:spLocks noGrp="1"/>
          </p:cNvSpPr>
          <p:nvPr>
            <p:ph sz="half" idx="1"/>
          </p:nvPr>
        </p:nvSpPr>
        <p:spPr>
          <a:xfrm>
            <a:off x="1019158" y="2514600"/>
            <a:ext cx="5029200" cy="3810000"/>
          </a:xfrm>
        </p:spPr>
        <p:txBody>
          <a:bodyPr>
            <a:normAutofit/>
          </a:bodyPr>
          <a:lstStyle/>
          <a:p>
            <a:r>
              <a:rPr lang="en-US" b="1" i="1" u="sng" dirty="0">
                <a:solidFill>
                  <a:srgbClr val="00B0F0"/>
                </a:solidFill>
                <a:latin typeface="Bodoni MT" panose="02070603080606020203" pitchFamily="18" charset="0"/>
              </a:rPr>
              <a:t>Water Bottles</a:t>
            </a:r>
            <a:r>
              <a:rPr lang="en-US" b="1" dirty="0">
                <a:solidFill>
                  <a:srgbClr val="00B0F0"/>
                </a:solidFill>
                <a:latin typeface="Bodoni MT" panose="02070603080606020203" pitchFamily="18" charset="0"/>
              </a:rPr>
              <a:t>: </a:t>
            </a:r>
            <a:r>
              <a:rPr lang="en-US" dirty="0">
                <a:solidFill>
                  <a:srgbClr val="00B0F0"/>
                </a:solidFill>
                <a:latin typeface="Bodoni MT" panose="02070603080606020203" pitchFamily="18" charset="0"/>
              </a:rPr>
              <a:t> Students will be allowed to have a water bottle kept in the classroom. Clear water is the only liquid allowed</a:t>
            </a:r>
            <a:endParaRPr dirty="0">
              <a:solidFill>
                <a:srgbClr val="00B0F0"/>
              </a:solidFill>
              <a:latin typeface="Bodoni MT" panose="02070603080606020203" pitchFamily="18" charset="0"/>
            </a:endParaRPr>
          </a:p>
        </p:txBody>
      </p:sp>
      <p:pic>
        <p:nvPicPr>
          <p:cNvPr id="2050" name="Picture 2" descr="bean bag chair c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012" y="-381000"/>
            <a:ext cx="2743200" cy="28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212" y="299867"/>
            <a:ext cx="4953000" cy="1676400"/>
          </a:xfrm>
        </p:spPr>
        <p:txBody>
          <a:bodyPr/>
          <a:lstStyle/>
          <a:p>
            <a:r>
              <a:rPr lang="en-US" dirty="0">
                <a:solidFill>
                  <a:srgbClr val="00B0F0"/>
                </a:solidFill>
                <a:latin typeface="Bodoni MT Black" panose="02070A03080606020203" pitchFamily="18" charset="0"/>
              </a:rPr>
              <a:t>FORMS AND PROCEDURES</a:t>
            </a:r>
          </a:p>
        </p:txBody>
      </p:sp>
      <p:sp>
        <p:nvSpPr>
          <p:cNvPr id="3" name="Text Placeholder 2"/>
          <p:cNvSpPr>
            <a:spLocks noGrp="1"/>
          </p:cNvSpPr>
          <p:nvPr>
            <p:ph type="body" idx="1"/>
          </p:nvPr>
        </p:nvSpPr>
        <p:spPr>
          <a:xfrm>
            <a:off x="989012" y="1981200"/>
            <a:ext cx="9220198" cy="3959225"/>
          </a:xfrm>
        </p:spPr>
        <p:txBody>
          <a:bodyPr>
            <a:normAutofit fontScale="92500"/>
          </a:bodyPr>
          <a:lstStyle/>
          <a:p>
            <a:pPr marL="342900" indent="-342900">
              <a:buFont typeface="Arial" panose="020B0604020202020204" pitchFamily="34" charset="0"/>
              <a:buChar char="•"/>
            </a:pPr>
            <a:r>
              <a:rPr lang="en-US" dirty="0">
                <a:solidFill>
                  <a:srgbClr val="FF0000"/>
                </a:solidFill>
                <a:latin typeface="Bodoni MT" panose="02070603080606020203" pitchFamily="18" charset="0"/>
              </a:rPr>
              <a:t>PLEASE FILL OUT THE FORMS ON THE LEFT AT YOUR CHILD’S SEAT. </a:t>
            </a:r>
          </a:p>
          <a:p>
            <a:r>
              <a:rPr lang="en-US" dirty="0">
                <a:solidFill>
                  <a:srgbClr val="00B0F0"/>
                </a:solidFill>
                <a:latin typeface="Bodoni MT" panose="02070603080606020203" pitchFamily="18" charset="0"/>
              </a:rPr>
              <a:t>* BEFORE LEAVING, PLEASE GIVE FORMS TO THE TEACHER AND CHECK YOUR CHILDS TRANSPORTATION INFORMATION.</a:t>
            </a:r>
          </a:p>
          <a:p>
            <a:pPr marL="342900" indent="-342900">
              <a:buFont typeface="Arial" panose="020B0604020202020204" pitchFamily="34" charset="0"/>
              <a:buChar char="•"/>
            </a:pPr>
            <a:endParaRPr lang="en-US" dirty="0">
              <a:solidFill>
                <a:srgbClr val="00B0F0"/>
              </a:solidFill>
              <a:latin typeface="Bodoni MT" panose="02070603080606020203" pitchFamily="18" charset="0"/>
            </a:endParaRPr>
          </a:p>
          <a:p>
            <a:pPr marL="342900" indent="-342900">
              <a:buFont typeface="Arial" panose="020B0604020202020204" pitchFamily="34" charset="0"/>
              <a:buChar char="•"/>
            </a:pPr>
            <a:r>
              <a:rPr lang="en-US" dirty="0">
                <a:solidFill>
                  <a:srgbClr val="00B0F0"/>
                </a:solidFill>
                <a:latin typeface="Bodoni MT" panose="02070603080606020203" pitchFamily="18" charset="0"/>
              </a:rPr>
              <a:t>If there are transportation changes and you ride a bus, please contact the bus barn ahead of time. In order to make ANY transportation changes a hand written note is REQUIRED, If there isn’t a note, I must send the child home the way they normally go.</a:t>
            </a:r>
          </a:p>
          <a:p>
            <a:endParaRPr lang="en-US" dirty="0"/>
          </a:p>
        </p:txBody>
      </p:sp>
      <p:pic>
        <p:nvPicPr>
          <p:cNvPr id="9218"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411" y="3099288"/>
            <a:ext cx="2306271"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697762"/>
            <a:ext cx="9144001" cy="685800"/>
          </a:xfrm>
        </p:spPr>
        <p:txBody>
          <a:bodyPr>
            <a:normAutofit fontScale="90000"/>
          </a:bodyPr>
          <a:lstStyle/>
          <a:p>
            <a:pPr algn="ctr"/>
            <a:r>
              <a:rPr lang="en-US" sz="4800" dirty="0">
                <a:solidFill>
                  <a:srgbClr val="00B0F0"/>
                </a:solidFill>
                <a:latin typeface="Bodoni MT Black" panose="02070A03080606020203" pitchFamily="18" charset="0"/>
              </a:rPr>
              <a:t>PARENTS</a:t>
            </a:r>
          </a:p>
        </p:txBody>
      </p:sp>
      <p:sp>
        <p:nvSpPr>
          <p:cNvPr id="3" name="Text Placeholder 2"/>
          <p:cNvSpPr>
            <a:spLocks noGrp="1"/>
          </p:cNvSpPr>
          <p:nvPr>
            <p:ph type="body" idx="1"/>
          </p:nvPr>
        </p:nvSpPr>
        <p:spPr>
          <a:xfrm>
            <a:off x="2211260" y="1491881"/>
            <a:ext cx="4416552" cy="838200"/>
          </a:xfrm>
        </p:spPr>
        <p:txBody>
          <a:bodyPr/>
          <a:lstStyle/>
          <a:p>
            <a:r>
              <a:rPr lang="en-US" dirty="0">
                <a:solidFill>
                  <a:srgbClr val="00B0F0"/>
                </a:solidFill>
                <a:latin typeface="Bodoni MT Black" panose="02070A03080606020203" pitchFamily="18" charset="0"/>
              </a:rPr>
              <a:t>VOLUNTEERING</a:t>
            </a:r>
          </a:p>
        </p:txBody>
      </p:sp>
      <p:sp>
        <p:nvSpPr>
          <p:cNvPr id="4" name="Content Placeholder 3"/>
          <p:cNvSpPr>
            <a:spLocks noGrp="1"/>
          </p:cNvSpPr>
          <p:nvPr>
            <p:ph sz="half" idx="2"/>
          </p:nvPr>
        </p:nvSpPr>
        <p:spPr>
          <a:xfrm>
            <a:off x="1370012" y="2438400"/>
            <a:ext cx="5100762" cy="3733800"/>
          </a:xfrm>
        </p:spPr>
        <p:txBody>
          <a:bodyPr>
            <a:normAutofit fontScale="85000" lnSpcReduction="20000"/>
          </a:bodyPr>
          <a:lstStyle/>
          <a:p>
            <a:r>
              <a:rPr lang="en-US" dirty="0">
                <a:solidFill>
                  <a:srgbClr val="00B0F0"/>
                </a:solidFill>
                <a:latin typeface="Bodoni MT" panose="02070603080606020203" pitchFamily="18" charset="0"/>
              </a:rPr>
              <a:t>We welcome any parents who would like to volunteer in our classroom. If you’re interested in helping in our room, please contact me so we can set up times. We appreciate you taking time out of your schedule to get involved in our classroom. We need lots of help during our holiday parties, so be on the lookout for notes being sent home to sign up to help and/or donate party items.</a:t>
            </a:r>
          </a:p>
          <a:p>
            <a:r>
              <a:rPr lang="en-US" dirty="0">
                <a:solidFill>
                  <a:srgbClr val="00B0F0"/>
                </a:solidFill>
                <a:latin typeface="Bodoni MT" panose="02070603080606020203" pitchFamily="18" charset="0"/>
              </a:rPr>
              <a:t>Thank you for all your help and support!</a:t>
            </a:r>
          </a:p>
          <a:p>
            <a:r>
              <a:rPr lang="en-US" dirty="0">
                <a:solidFill>
                  <a:srgbClr val="00B0F0"/>
                </a:solidFill>
                <a:latin typeface="Bodoni MT" panose="02070603080606020203" pitchFamily="18" charset="0"/>
              </a:rPr>
              <a:t>Please fill out a volunteer form so that we may complete a background check.</a:t>
            </a:r>
          </a:p>
          <a:p>
            <a:endParaRPr lang="en-US" dirty="0">
              <a:solidFill>
                <a:srgbClr val="00B0F0"/>
              </a:solidFill>
            </a:endParaRPr>
          </a:p>
        </p:txBody>
      </p:sp>
      <p:sp>
        <p:nvSpPr>
          <p:cNvPr id="5" name="Text Placeholder 4"/>
          <p:cNvSpPr>
            <a:spLocks noGrp="1"/>
          </p:cNvSpPr>
          <p:nvPr>
            <p:ph type="body" sz="quarter" idx="3"/>
          </p:nvPr>
        </p:nvSpPr>
        <p:spPr>
          <a:xfrm>
            <a:off x="7008812" y="1779892"/>
            <a:ext cx="4416552" cy="512561"/>
          </a:xfrm>
        </p:spPr>
        <p:txBody>
          <a:bodyPr/>
          <a:lstStyle/>
          <a:p>
            <a:r>
              <a:rPr lang="en-US" dirty="0">
                <a:solidFill>
                  <a:srgbClr val="00B0F0"/>
                </a:solidFill>
                <a:latin typeface="Bodoni MT Black" panose="02070A03080606020203" pitchFamily="18" charset="0"/>
              </a:rPr>
              <a:t>CONTACTING ME</a:t>
            </a:r>
          </a:p>
        </p:txBody>
      </p:sp>
      <p:sp>
        <p:nvSpPr>
          <p:cNvPr id="6" name="Content Placeholder 5"/>
          <p:cNvSpPr>
            <a:spLocks noGrp="1"/>
          </p:cNvSpPr>
          <p:nvPr>
            <p:ph sz="quarter" idx="4"/>
          </p:nvPr>
        </p:nvSpPr>
        <p:spPr>
          <a:xfrm>
            <a:off x="6627812" y="2438400"/>
            <a:ext cx="4875340" cy="4292600"/>
          </a:xfrm>
        </p:spPr>
        <p:txBody>
          <a:bodyPr/>
          <a:lstStyle/>
          <a:p>
            <a:r>
              <a:rPr lang="en-US" dirty="0">
                <a:solidFill>
                  <a:srgbClr val="00B0F0"/>
                </a:solidFill>
                <a:latin typeface="Bodoni MT" panose="02070603080606020203" pitchFamily="18" charset="0"/>
                <a:cs typeface="Century Gothic"/>
              </a:rPr>
              <a:t>My conference time is from 10:10-10:55. </a:t>
            </a:r>
          </a:p>
          <a:p>
            <a:r>
              <a:rPr lang="en-US" dirty="0">
                <a:solidFill>
                  <a:srgbClr val="00B0F0"/>
                </a:solidFill>
                <a:latin typeface="Bodoni MT" panose="02070603080606020203" pitchFamily="18" charset="0"/>
                <a:cs typeface="Century Gothic"/>
              </a:rPr>
              <a:t>You can also contact me by </a:t>
            </a:r>
          </a:p>
          <a:p>
            <a:r>
              <a:rPr lang="en-US" dirty="0">
                <a:solidFill>
                  <a:srgbClr val="00B0F0"/>
                </a:solidFill>
                <a:latin typeface="Bodoni MT" panose="02070603080606020203" pitchFamily="18" charset="0"/>
                <a:cs typeface="Century Gothic"/>
              </a:rPr>
              <a:t>Email – bailey.thompson@sfisd.org</a:t>
            </a:r>
          </a:p>
          <a:p>
            <a:r>
              <a:rPr lang="en-US" dirty="0">
                <a:solidFill>
                  <a:srgbClr val="00B0F0"/>
                </a:solidFill>
                <a:latin typeface="Bodoni MT" panose="02070603080606020203" pitchFamily="18" charset="0"/>
                <a:cs typeface="Century Gothic"/>
              </a:rPr>
              <a:t>Phone – 409-925-2770</a:t>
            </a:r>
          </a:p>
          <a:p>
            <a:r>
              <a:rPr lang="en-US" dirty="0">
                <a:solidFill>
                  <a:srgbClr val="00B0F0"/>
                </a:solidFill>
                <a:latin typeface="Bodoni MT" panose="02070603080606020203" pitchFamily="18" charset="0"/>
                <a:cs typeface="Century Gothic"/>
              </a:rPr>
              <a:t>Note – sent in folder</a:t>
            </a:r>
          </a:p>
        </p:txBody>
      </p:sp>
      <p:pic>
        <p:nvPicPr>
          <p:cNvPr id="4098"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212" y="3429000"/>
            <a:ext cx="3308867" cy="353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97889">
            <a:off x="-727285" y="1204165"/>
            <a:ext cx="4239430" cy="709696"/>
          </a:xfrm>
        </p:spPr>
        <p:txBody>
          <a:bodyPr>
            <a:normAutofit fontScale="90000"/>
          </a:bodyPr>
          <a:lstStyle/>
          <a:p>
            <a:pPr algn="ctr"/>
            <a:r>
              <a:rPr lang="en-US" dirty="0">
                <a:solidFill>
                  <a:srgbClr val="00B0F0"/>
                </a:solidFill>
                <a:latin typeface="Bodoni MT Black" panose="02070A03080606020203" pitchFamily="18" charset="0"/>
              </a:rPr>
              <a:t>BIRTHDAYS!</a:t>
            </a:r>
          </a:p>
        </p:txBody>
      </p:sp>
      <p:sp>
        <p:nvSpPr>
          <p:cNvPr id="3" name="TextBox 2"/>
          <p:cNvSpPr txBox="1"/>
          <p:nvPr/>
        </p:nvSpPr>
        <p:spPr>
          <a:xfrm>
            <a:off x="2360612" y="1064530"/>
            <a:ext cx="8839200" cy="4832092"/>
          </a:xfrm>
          <a:prstGeom prst="rect">
            <a:avLst/>
          </a:prstGeom>
          <a:noFill/>
        </p:spPr>
        <p:txBody>
          <a:bodyPr wrap="square" rtlCol="0">
            <a:spAutoFit/>
          </a:bodyPr>
          <a:lstStyle/>
          <a:p>
            <a:r>
              <a:rPr lang="en-US" sz="2800" dirty="0">
                <a:solidFill>
                  <a:srgbClr val="00B0F0"/>
                </a:solidFill>
              </a:rPr>
              <a:t>We would love to celebrate your child’s birthday! Feel free to bring in </a:t>
            </a:r>
            <a:r>
              <a:rPr lang="en-US" sz="2800" u="sng" dirty="0">
                <a:solidFill>
                  <a:srgbClr val="00B0F0"/>
                </a:solidFill>
              </a:rPr>
              <a:t>store bought cupcakes only</a:t>
            </a:r>
            <a:r>
              <a:rPr lang="en-US" sz="2800" dirty="0">
                <a:solidFill>
                  <a:srgbClr val="00B0F0"/>
                </a:solidFill>
              </a:rPr>
              <a:t>. We will enjoy them at the end of the school day. NO goody bags, balloons, juices, plates, or napkins. Please check with us for any allergies and our class size, as our numbers change throughout the year. Please only send party invitations, if our whole class is invited…we’re all friends in room B3! Summer birthday?! No problem! Celebrations will be held in May on a day of their choice! </a:t>
            </a:r>
            <a:endParaRPr lang="en-US" sz="2800" dirty="0">
              <a:solidFill>
                <a:srgbClr val="00B0F0"/>
              </a:solidFill>
              <a:latin typeface="Arial Black" panose="020B0A04020102020204" pitchFamily="34" charset="0"/>
            </a:endParaRPr>
          </a:p>
          <a:p>
            <a:r>
              <a:rPr lang="en-US" sz="2800" i="1" dirty="0">
                <a:solidFill>
                  <a:srgbClr val="00B0F0"/>
                </a:solidFill>
                <a:latin typeface="Arial Black" panose="020B0A04020102020204" pitchFamily="34" charset="0"/>
              </a:rPr>
              <a:t>*We request store bought in order to check the ingredients for those students with allergies.  Thank you for understanding!</a:t>
            </a:r>
          </a:p>
        </p:txBody>
      </p:sp>
      <p:pic>
        <p:nvPicPr>
          <p:cNvPr id="8194" name="Picture 2" descr="happy cake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2682187"/>
            <a:ext cx="23622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latin typeface="Arial Black" panose="020B0A04020102020204" pitchFamily="34" charset="0"/>
              </a:rPr>
              <a:t>While your waiting to visit with me…..</a:t>
            </a:r>
          </a:p>
        </p:txBody>
      </p:sp>
      <p:sp>
        <p:nvSpPr>
          <p:cNvPr id="5" name="TextBox 4"/>
          <p:cNvSpPr txBox="1"/>
          <p:nvPr/>
        </p:nvSpPr>
        <p:spPr>
          <a:xfrm>
            <a:off x="765175" y="2574925"/>
            <a:ext cx="9372601" cy="2954655"/>
          </a:xfrm>
          <a:prstGeom prst="rect">
            <a:avLst/>
          </a:prstGeom>
          <a:noFill/>
        </p:spPr>
        <p:txBody>
          <a:bodyPr wrap="square" rtlCol="0">
            <a:spAutoFit/>
          </a:bodyPr>
          <a:lstStyle/>
          <a:p>
            <a:r>
              <a:rPr lang="en-US" sz="2400" dirty="0">
                <a:solidFill>
                  <a:srgbClr val="00B0F0"/>
                </a:solidFill>
              </a:rPr>
              <a:t>Please separate the following school supplies into the white baskets</a:t>
            </a:r>
          </a:p>
          <a:p>
            <a:endParaRPr lang="en-US" sz="2400" dirty="0">
              <a:solidFill>
                <a:srgbClr val="002060"/>
              </a:solidFill>
            </a:endParaRPr>
          </a:p>
          <a:p>
            <a:pPr marL="285750" indent="-285750">
              <a:buFont typeface="Arial" panose="020B0604020202020204" pitchFamily="34" charset="0"/>
              <a:buChar char="•"/>
            </a:pPr>
            <a:r>
              <a:rPr lang="en-US" sz="2400" dirty="0">
                <a:solidFill>
                  <a:srgbClr val="00B0F0"/>
                </a:solidFill>
              </a:rPr>
              <a:t>Tissue boxes</a:t>
            </a:r>
          </a:p>
          <a:p>
            <a:pPr marL="285750" indent="-285750">
              <a:buFont typeface="Arial" panose="020B0604020202020204" pitchFamily="34" charset="0"/>
              <a:buChar char="•"/>
            </a:pPr>
            <a:r>
              <a:rPr lang="en-US" sz="2400" dirty="0">
                <a:solidFill>
                  <a:srgbClr val="00B0F0"/>
                </a:solidFill>
              </a:rPr>
              <a:t>Hand sanitizer</a:t>
            </a:r>
          </a:p>
          <a:p>
            <a:pPr marL="285750" indent="-285750">
              <a:buFont typeface="Arial" panose="020B0604020202020204" pitchFamily="34" charset="0"/>
              <a:buChar char="•"/>
            </a:pPr>
            <a:r>
              <a:rPr lang="en-US" sz="2400" dirty="0">
                <a:solidFill>
                  <a:srgbClr val="00B0F0"/>
                </a:solidFill>
              </a:rPr>
              <a:t>Ziploc bags</a:t>
            </a:r>
          </a:p>
          <a:p>
            <a:pPr marL="285750" indent="-285750">
              <a:buFont typeface="Arial" panose="020B0604020202020204" pitchFamily="34" charset="0"/>
              <a:buChar char="•"/>
            </a:pPr>
            <a:r>
              <a:rPr lang="en-US" sz="2400" dirty="0">
                <a:solidFill>
                  <a:srgbClr val="00B0F0"/>
                </a:solidFill>
              </a:rPr>
              <a:t>Clorox </a:t>
            </a:r>
            <a:r>
              <a:rPr lang="en-US" sz="2400" dirty="0" err="1">
                <a:solidFill>
                  <a:srgbClr val="00B0F0"/>
                </a:solidFill>
              </a:rPr>
              <a:t>whipes</a:t>
            </a:r>
            <a:endParaRPr lang="en-US" sz="2400" dirty="0">
              <a:solidFill>
                <a:srgbClr val="00B0F0"/>
              </a:solidFill>
            </a:endParaRPr>
          </a:p>
          <a:p>
            <a:pPr marL="285750" indent="-285750">
              <a:buFont typeface="Arial" panose="020B0604020202020204" pitchFamily="34" charset="0"/>
              <a:buChar char="•"/>
            </a:pPr>
            <a:r>
              <a:rPr lang="en-US" sz="2400" dirty="0">
                <a:solidFill>
                  <a:srgbClr val="00B0F0"/>
                </a:solidFill>
              </a:rPr>
              <a:t>Pencils</a:t>
            </a:r>
          </a:p>
          <a:p>
            <a:pPr marL="285750" indent="-285750">
              <a:buFont typeface="Arial" panose="020B0604020202020204" pitchFamily="34" charset="0"/>
              <a:buChar char="•"/>
            </a:pPr>
            <a:endParaRPr lang="en-US" dirty="0">
              <a:solidFill>
                <a:srgbClr val="00B0F0"/>
              </a:solidFill>
            </a:endParaRPr>
          </a:p>
        </p:txBody>
      </p:sp>
      <p:sp>
        <p:nvSpPr>
          <p:cNvPr id="7" name="AutoShape 4" descr="Clientmoj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art supp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243840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2396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143000"/>
            <a:ext cx="3657600" cy="1676400"/>
          </a:xfrm>
        </p:spPr>
        <p:txBody>
          <a:bodyPr>
            <a:normAutofit fontScale="90000"/>
          </a:bodyPr>
          <a:lstStyle/>
          <a:p>
            <a:pPr algn="ctr"/>
            <a:r>
              <a:rPr lang="en-US" sz="4000" dirty="0">
                <a:solidFill>
                  <a:srgbClr val="00B0F0"/>
                </a:solidFill>
                <a:latin typeface="Bodoni MT Black" panose="02070A03080606020203" pitchFamily="18" charset="0"/>
              </a:rPr>
              <a:t>THANK YOU FOR COMING!</a:t>
            </a:r>
          </a:p>
        </p:txBody>
      </p:sp>
      <p:sp>
        <p:nvSpPr>
          <p:cNvPr id="3" name="Content Placeholder 2"/>
          <p:cNvSpPr>
            <a:spLocks noGrp="1"/>
          </p:cNvSpPr>
          <p:nvPr>
            <p:ph idx="1"/>
          </p:nvPr>
        </p:nvSpPr>
        <p:spPr>
          <a:xfrm>
            <a:off x="7389812" y="588963"/>
            <a:ext cx="4191002" cy="5811837"/>
          </a:xfrm>
        </p:spPr>
        <p:txBody>
          <a:bodyPr>
            <a:normAutofit/>
          </a:bodyPr>
          <a:lstStyle/>
          <a:p>
            <a:r>
              <a:rPr lang="en-US" sz="5400" dirty="0">
                <a:solidFill>
                  <a:srgbClr val="00B0F0"/>
                </a:solidFill>
              </a:rPr>
              <a:t>Please check  </a:t>
            </a:r>
            <a:r>
              <a:rPr lang="en-US" sz="4000" b="1" dirty="0">
                <a:solidFill>
                  <a:srgbClr val="7030A0"/>
                </a:solidFill>
              </a:rPr>
              <a:t>transportation</a:t>
            </a:r>
            <a:r>
              <a:rPr lang="en-US" sz="5400" b="1" dirty="0">
                <a:solidFill>
                  <a:srgbClr val="7030A0"/>
                </a:solidFill>
              </a:rPr>
              <a:t> </a:t>
            </a:r>
            <a:r>
              <a:rPr lang="en-US" sz="5400" dirty="0">
                <a:solidFill>
                  <a:srgbClr val="00B0F0"/>
                </a:solidFill>
              </a:rPr>
              <a:t>with your child’s teacher before you leave. </a:t>
            </a:r>
          </a:p>
        </p:txBody>
      </p:sp>
      <p:sp>
        <p:nvSpPr>
          <p:cNvPr id="5" name="TextBox 4"/>
          <p:cNvSpPr txBox="1"/>
          <p:nvPr/>
        </p:nvSpPr>
        <p:spPr>
          <a:xfrm>
            <a:off x="1103312" y="3124200"/>
            <a:ext cx="4191000" cy="954107"/>
          </a:xfrm>
          <a:prstGeom prst="rect">
            <a:avLst/>
          </a:prstGeom>
          <a:noFill/>
        </p:spPr>
        <p:txBody>
          <a:bodyPr wrap="square" rtlCol="0">
            <a:spAutoFit/>
          </a:bodyPr>
          <a:lstStyle/>
          <a:p>
            <a:pPr algn="ctr"/>
            <a:r>
              <a:rPr lang="en-US" sz="2800" dirty="0">
                <a:solidFill>
                  <a:srgbClr val="002060"/>
                </a:solidFill>
              </a:rPr>
              <a:t>Don’t forget to meet your math teacher next door!</a:t>
            </a:r>
          </a:p>
        </p:txBody>
      </p:sp>
      <p:pic>
        <p:nvPicPr>
          <p:cNvPr id="614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114" y="2438400"/>
            <a:ext cx="37719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40262f94-9f35-4ac3-9a90-690165a166b7"/>
    <ds:schemaRef ds:uri="http://schemas.microsoft.com/office/2006/documentManagement/types"/>
    <ds:schemaRef ds:uri="a4f35948-e619-41b3-aa29-22878b09cfd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TotalTime>
  <Words>548</Words>
  <Application>Microsoft Office PowerPoint</Application>
  <PresentationFormat>Custom</PresentationFormat>
  <Paragraphs>46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Bodoni MT</vt:lpstr>
      <vt:lpstr>Bodoni MT Black</vt:lpstr>
      <vt:lpstr>Century Gothic</vt:lpstr>
      <vt:lpstr>Garamond</vt:lpstr>
      <vt:lpstr>Organic</vt:lpstr>
      <vt:lpstr>Welcome Families!</vt:lpstr>
      <vt:lpstr>SCHOOL HOURS</vt:lpstr>
      <vt:lpstr>PARENT – TEACHER COMMUNICATION</vt:lpstr>
      <vt:lpstr>CLASSROOM ROUTINES</vt:lpstr>
      <vt:lpstr>FORMS AND PROCEDURES</vt:lpstr>
      <vt:lpstr>PARENTS</vt:lpstr>
      <vt:lpstr>BIRTHDAYS!</vt:lpstr>
      <vt:lpstr>While your waiting to visit with me…..</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Families!</dc:title>
  <dc:creator>Rehm, Michelle</dc:creator>
  <cp:lastModifiedBy>Thompson, Bailey</cp:lastModifiedBy>
  <cp:revision>8</cp:revision>
  <dcterms:created xsi:type="dcterms:W3CDTF">2021-08-10T21:06:53Z</dcterms:created>
  <dcterms:modified xsi:type="dcterms:W3CDTF">2023-08-14T16:13:57Z</dcterms:modified>
</cp:coreProperties>
</file>