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7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6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1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879" y="512234"/>
            <a:ext cx="1234678" cy="10924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845" y="512234"/>
            <a:ext cx="3589734" cy="10924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9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4" y="5875868"/>
            <a:ext cx="5829300" cy="1816100"/>
          </a:xfrm>
        </p:spPr>
        <p:txBody>
          <a:bodyPr anchor="t"/>
          <a:lstStyle>
            <a:lvl1pPr algn="l">
              <a:defRPr sz="3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4" y="3875618"/>
            <a:ext cx="5829300" cy="2000250"/>
          </a:xfrm>
        </p:spPr>
        <p:txBody>
          <a:bodyPr anchor="b"/>
          <a:lstStyle>
            <a:lvl1pPr marL="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9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844" y="2986617"/>
            <a:ext cx="2412206" cy="844973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0350" y="2986617"/>
            <a:ext cx="2412206" cy="844973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8"/>
            <a:ext cx="3031331" cy="853016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4"/>
            <a:ext cx="3031331" cy="5268384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2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4" cy="154940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0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4" cy="6254750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5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50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9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5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28625" rtl="0" eaLnBrk="1" latinLnBrk="0" hangingPunct="1"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69" indent="-321469" algn="l" defTabSz="428625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6516" indent="-267891" algn="l" defTabSz="428625" rtl="0" eaLnBrk="1" latinLnBrk="0" hangingPunct="1">
        <a:spcBef>
          <a:spcPct val="20000"/>
        </a:spcBef>
        <a:buFont typeface="Arial"/>
        <a:buChar char="–"/>
        <a:defRPr sz="2625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428625" rtl="0" eaLnBrk="1" latinLnBrk="0" hangingPunct="1">
        <a:spcBef>
          <a:spcPct val="20000"/>
        </a:spcBef>
        <a:buFont typeface="Arial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428625" rtl="0" eaLnBrk="1" latinLnBrk="0" hangingPunct="1">
        <a:spcBef>
          <a:spcPct val="20000"/>
        </a:spcBef>
        <a:buFont typeface="Arial"/>
        <a:buChar char="–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428625" rtl="0" eaLnBrk="1" latinLnBrk="0" hangingPunct="1">
        <a:spcBef>
          <a:spcPct val="20000"/>
        </a:spcBef>
        <a:buFont typeface="Arial"/>
        <a:buChar char="»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5613" y="1363702"/>
            <a:ext cx="432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24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Parent Tip of the </a:t>
            </a:r>
            <a:r>
              <a:rPr lang="en-US" sz="2400" b="1" u="sng" dirty="0" smtClean="0">
                <a:solidFill>
                  <a:prstClr val="black"/>
                </a:solidFill>
                <a:latin typeface="KG Miss Kindergarten" panose="02000000000000000000" pitchFamily="2" charset="0"/>
                <a:ea typeface="RowdyWriting" panose="02000603000000000000" pitchFamily="2" charset="0"/>
              </a:rPr>
              <a:t>Week</a:t>
            </a:r>
            <a:r>
              <a:rPr lang="en-US" sz="2000" b="1" u="sng" dirty="0" smtClean="0">
                <a:latin typeface="KG Miss Kindergarten" panose="02000000000000000000" pitchFamily="2" charset="0"/>
                <a:ea typeface="RowdyWriting" panose="02000603000000000000" pitchFamily="2" charset="0"/>
              </a:rPr>
              <a:t>:</a:t>
            </a:r>
          </a:p>
          <a:p>
            <a:pPr algn="ctr" defTabSz="428625"/>
            <a:endParaRPr lang="en-US" sz="2000" b="1" u="sng" dirty="0">
              <a:latin typeface="KG Miss Kindergarten" panose="02000000000000000000" pitchFamily="2" charset="0"/>
              <a:ea typeface="RowdyWriting" panose="02000603000000000000" pitchFamily="2" charset="0"/>
            </a:endParaRPr>
          </a:p>
          <a:p>
            <a:pPr algn="ctr" defTabSz="428625"/>
            <a:r>
              <a:rPr lang="en-US" sz="2400" dirty="0">
                <a:latin typeface="KG Miss Kindergarten" panose="02000000000000000000" pitchFamily="2" charset="0"/>
                <a:ea typeface="RowdyWriting" panose="02000603000000000000" pitchFamily="2" charset="0"/>
              </a:rPr>
              <a:t>Ask your child who they played with at recess.</a:t>
            </a:r>
          </a:p>
          <a:p>
            <a:pPr algn="ctr" defTabSz="428625"/>
            <a:endParaRPr lang="en-US" sz="2000" b="1" u="sng" dirty="0" smtClean="0">
              <a:latin typeface="KG Miss Kindergarten" panose="02000000000000000000" pitchFamily="2" charset="0"/>
              <a:ea typeface="RowdyWriting" panose="02000603000000000000" pitchFamily="2" charset="0"/>
            </a:endParaRPr>
          </a:p>
          <a:p>
            <a:pPr algn="ctr" defTabSz="428625"/>
            <a:endParaRPr lang="en-US" sz="800" b="1" u="sng" dirty="0" smtClean="0">
              <a:latin typeface="KG Miss Kindergarten" panose="02000000000000000000" pitchFamily="2" charset="0"/>
              <a:ea typeface="RowdyWriting" panose="02000603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718" y="3513317"/>
            <a:ext cx="317314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endParaRPr lang="en-US" sz="800" b="1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b="1" dirty="0">
                <a:solidFill>
                  <a:prstClr val="black"/>
                </a:solidFill>
                <a:latin typeface="KG Miss Kindergarten" panose="02000000000000000000" pitchFamily="2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Sept. 24</a:t>
            </a:r>
            <a:r>
              <a:rPr lang="en-US" b="1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 </a:t>
            </a:r>
            <a:endParaRPr lang="en-US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Picture Day for F2F</a:t>
            </a:r>
          </a:p>
          <a:p>
            <a:pPr algn="ctr" defTabSz="428625"/>
            <a:endParaRPr lang="en-US" b="1" u="sng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Oct. 2</a:t>
            </a:r>
            <a:r>
              <a:rPr lang="en-US" b="1" u="sng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nd</a:t>
            </a:r>
            <a:endParaRPr lang="en-US" b="1" u="sng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Johnny Appleseed Day</a:t>
            </a:r>
            <a:endParaRPr lang="en-US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October 9</a:t>
            </a:r>
            <a:r>
              <a:rPr lang="en-US" b="1" u="sng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 &amp; 12</a:t>
            </a:r>
            <a:r>
              <a:rPr lang="en-US" b="1" u="sng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 </a:t>
            </a:r>
          </a:p>
          <a:p>
            <a:pPr algn="ctr" defTabSz="428625"/>
            <a:r>
              <a:rPr lang="en-US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NO SCHOOL</a:t>
            </a:r>
            <a:endParaRPr lang="en-US" b="1" dirty="0">
              <a:solidFill>
                <a:prstClr val="black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7374" y="3593461"/>
            <a:ext cx="32668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20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Please practice daily</a:t>
            </a:r>
            <a:r>
              <a:rPr lang="en-US" sz="20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:</a:t>
            </a:r>
          </a:p>
          <a:p>
            <a:pPr algn="ctr" defTabSz="428625"/>
            <a:endParaRPr lang="en-US" sz="800" b="1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marL="342900" indent="-342900" defTabSz="428625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Alphabet cards</a:t>
            </a:r>
          </a:p>
          <a:p>
            <a:pPr marL="342900" indent="-342900" defTabSz="428625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Sight word cards</a:t>
            </a:r>
          </a:p>
          <a:p>
            <a:pPr marL="342900" indent="-342900" defTabSz="428625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Writing 1</a:t>
            </a:r>
            <a:r>
              <a:rPr lang="en-US" sz="2000" b="1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st</a:t>
            </a:r>
            <a:r>
              <a:rPr lang="en-US" sz="20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 name</a:t>
            </a:r>
          </a:p>
          <a:p>
            <a:pPr marL="342900" indent="-342900" defTabSz="428625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Writing numbers</a:t>
            </a:r>
          </a:p>
          <a:p>
            <a:pPr marL="342900" indent="-342900" defTabSz="428625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Opening lunch items</a:t>
            </a:r>
          </a:p>
          <a:p>
            <a:pPr marL="342900" indent="-342900" defTabSz="428625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Tying shoes</a:t>
            </a:r>
          </a:p>
          <a:p>
            <a:pPr algn="ctr" defTabSz="428625"/>
            <a:endParaRPr lang="en-US" sz="2400" b="1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00" b="1" dirty="0">
              <a:solidFill>
                <a:prstClr val="black"/>
              </a:solidFill>
              <a:latin typeface="KG Miss Kindergarten" panose="02000000000000000000" pitchFamily="2" charset="0"/>
              <a:sym typeface="Wingdings" panose="05000000000000000000" pitchFamily="2" charset="2"/>
            </a:endParaRPr>
          </a:p>
          <a:p>
            <a:pPr algn="ctr" defTabSz="428625"/>
            <a:endParaRPr lang="en-US" sz="1200" b="1" dirty="0">
              <a:solidFill>
                <a:prstClr val="black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281" y="6645954"/>
            <a:ext cx="2484508" cy="3664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Reading</a:t>
            </a:r>
          </a:p>
          <a:p>
            <a:pPr algn="ctr" defTabSz="428625"/>
            <a:r>
              <a:rPr lang="en-US" sz="16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We Are Readers</a:t>
            </a:r>
          </a:p>
          <a:p>
            <a:pPr algn="ctr" defTabSz="428625"/>
            <a:endParaRPr lang="en-US" sz="1600" b="1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Writing</a:t>
            </a:r>
          </a:p>
          <a:p>
            <a:pPr algn="ctr" defTabSz="428625"/>
            <a:r>
              <a:rPr lang="en-US" sz="16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Launching the Writing Workshop</a:t>
            </a:r>
          </a:p>
          <a:p>
            <a:pPr algn="ctr" defTabSz="428625"/>
            <a:endParaRPr lang="en-US" sz="1600" b="1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Math</a:t>
            </a:r>
            <a:endParaRPr lang="en-US" sz="1600" b="1" u="sng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Numbers 6-10</a:t>
            </a:r>
            <a:endParaRPr lang="en-US" sz="1600" b="1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875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875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7055" y="6654157"/>
            <a:ext cx="2955144" cy="2335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Science</a:t>
            </a:r>
            <a:endParaRPr lang="en-US" sz="1600" b="1" u="sng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Heating/Cooling &amp;</a:t>
            </a:r>
          </a:p>
          <a:p>
            <a:pPr algn="ctr" defTabSz="428625"/>
            <a:r>
              <a:rPr lang="en-US" sz="16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Freezing/Melting</a:t>
            </a:r>
            <a:endParaRPr lang="en-US" sz="1600" b="1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00" b="1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Social Studies</a:t>
            </a:r>
          </a:p>
          <a:p>
            <a:pPr algn="ctr" defTabSz="428625"/>
            <a:r>
              <a:rPr lang="en-US" sz="16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American/Texas</a:t>
            </a:r>
            <a:r>
              <a:rPr lang="en-US" sz="1600" b="1" dirty="0">
                <a:solidFill>
                  <a:prstClr val="black"/>
                </a:solidFill>
                <a:latin typeface="KG Miss Kindergarten" panose="02000000000000000000" pitchFamily="2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Flags</a:t>
            </a:r>
          </a:p>
          <a:p>
            <a:pPr algn="ctr" defTabSz="428625"/>
            <a:r>
              <a:rPr lang="en-US" sz="1600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&amp; Citizenship</a:t>
            </a:r>
            <a:endParaRPr lang="en-US" sz="1600" b="1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1896" y="330958"/>
            <a:ext cx="4533836" cy="813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4688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September </a:t>
            </a:r>
            <a:r>
              <a:rPr lang="en-US" sz="4688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21</a:t>
            </a:r>
            <a:r>
              <a:rPr lang="en-US" sz="4688" b="1" u="sng" baseline="30000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st</a:t>
            </a:r>
            <a:r>
              <a:rPr lang="en-US" sz="4688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-25</a:t>
            </a:r>
            <a:r>
              <a:rPr lang="en-US" sz="4688" b="1" u="sng" baseline="30000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th</a:t>
            </a:r>
            <a:r>
              <a:rPr lang="en-US" sz="4688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 </a:t>
            </a:r>
            <a:endParaRPr lang="en-US" sz="4688" b="1" u="sng" dirty="0">
              <a:solidFill>
                <a:prstClr val="black"/>
              </a:solidFill>
              <a:latin typeface="KG Eyes Wide Open" panose="02000506000000020004" pitchFamily="2" charset="0"/>
              <a:cs typeface="Calibri (Body)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451" y="5989028"/>
            <a:ext cx="494224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3750" dirty="0">
                <a:solidFill>
                  <a:prstClr val="white"/>
                </a:solidFill>
                <a:latin typeface="KG Eyes Wide Open" panose="02000506000000020004" pitchFamily="2" charset="0"/>
              </a:rPr>
              <a:t>Learning Focus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065" y="2995143"/>
            <a:ext cx="2990147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3750" dirty="0">
                <a:solidFill>
                  <a:prstClr val="white"/>
                </a:solidFill>
                <a:latin typeface="KG Eyes Wide Open" panose="02000506000000020004" pitchFamily="2" charset="0"/>
              </a:rPr>
              <a:t>Upcoming Events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8928" y="3002177"/>
            <a:ext cx="326680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3750" dirty="0">
                <a:solidFill>
                  <a:prstClr val="white"/>
                </a:solidFill>
                <a:latin typeface="KG Eyes Wide Open" panose="02000506000000020004" pitchFamily="2" charset="0"/>
              </a:rPr>
              <a:t>Reminders</a:t>
            </a:r>
          </a:p>
        </p:txBody>
      </p:sp>
    </p:spTree>
    <p:extLst>
      <p:ext uri="{BB962C8B-B14F-4D97-AF65-F5344CB8AC3E}">
        <p14:creationId xmlns:p14="http://schemas.microsoft.com/office/powerpoint/2010/main" val="28443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B01D97DC02794489DD9270C5816768" ma:contentTypeVersion="13" ma:contentTypeDescription="Create a new document." ma:contentTypeScope="" ma:versionID="52bf8224c05d5e48dec4dba2e4f22175">
  <xsd:schema xmlns:xsd="http://www.w3.org/2001/XMLSchema" xmlns:xs="http://www.w3.org/2001/XMLSchema" xmlns:p="http://schemas.microsoft.com/office/2006/metadata/properties" xmlns:ns3="31377ac0-db65-41ad-aac0-50567a74d2f6" xmlns:ns4="63960f88-1c58-4f1e-aa5a-106ccf416733" targetNamespace="http://schemas.microsoft.com/office/2006/metadata/properties" ma:root="true" ma:fieldsID="b34a834310a11c32bfd170d2772bafee" ns3:_="" ns4:_="">
    <xsd:import namespace="31377ac0-db65-41ad-aac0-50567a74d2f6"/>
    <xsd:import namespace="63960f88-1c58-4f1e-aa5a-106ccf4167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77ac0-db65-41ad-aac0-50567a74d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60f88-1c58-4f1e-aa5a-106ccf41673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5218E5-8A57-45E6-9B1B-A2FA717DC9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377ac0-db65-41ad-aac0-50567a74d2f6"/>
    <ds:schemaRef ds:uri="63960f88-1c58-4f1e-aa5a-106ccf4167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A469FB-D71F-4C4D-951A-5A5B601DD2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894C35-E4A5-4402-95A8-D39A8A63B5D5}">
  <ds:schemaRefs>
    <ds:schemaRef ds:uri="http://purl.org/dc/terms/"/>
    <ds:schemaRef ds:uri="31377ac0-db65-41ad-aac0-50567a74d2f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960f88-1c58-4f1e-aa5a-106ccf41673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84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(Body)</vt:lpstr>
      <vt:lpstr>KG Eyes Wide Open</vt:lpstr>
      <vt:lpstr>KG Miss Kindergarten</vt:lpstr>
      <vt:lpstr>RowdyWriting</vt:lpstr>
      <vt:lpstr>Wingdings</vt:lpstr>
      <vt:lpstr>1_Office Theme</vt:lpstr>
      <vt:lpstr>PowerPoint Presentation</vt:lpstr>
    </vt:vector>
  </TitlesOfParts>
  <Company>Santa Fe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Bouse, Amy</dc:creator>
  <cp:lastModifiedBy>Keown, Kari</cp:lastModifiedBy>
  <cp:revision>33</cp:revision>
  <cp:lastPrinted>2017-09-15T15:22:29Z</cp:lastPrinted>
  <dcterms:created xsi:type="dcterms:W3CDTF">2017-09-13T15:24:25Z</dcterms:created>
  <dcterms:modified xsi:type="dcterms:W3CDTF">2020-09-16T17:59:33Z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0x01010041B01D97DC02794489DD9270C5816768</vt:lpwstr>
  </property>
</Properties>
</file>