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79" r:id="rId2"/>
    <p:sldId id="280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9ECB"/>
    <a:srgbClr val="C5C5C5"/>
    <a:srgbClr val="435479"/>
    <a:srgbClr val="102229"/>
    <a:srgbClr val="C7C05D"/>
    <a:srgbClr val="79AED6"/>
    <a:srgbClr val="EBEB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22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A0D4A-0EA3-4779-AF19-9ED1015A3342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E5C09-4A27-4FEF-B9A4-5F24149E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6E9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1308" y="877455"/>
            <a:ext cx="4322619" cy="27229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1307" y="3886200"/>
            <a:ext cx="4322619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0" y="631680"/>
            <a:ext cx="4369486" cy="55929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222611" y="6112374"/>
            <a:ext cx="4801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 smtClean="0"/>
              <a:t>Lecture Outlines by</a:t>
            </a:r>
          </a:p>
          <a:p>
            <a:pPr algn="r"/>
            <a:r>
              <a:rPr lang="en-US" sz="1800" b="0" dirty="0" smtClean="0"/>
              <a:t>Douglas Sherman, San Jose State University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76913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BE939-0F27-4CFE-821E-04CE58B73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96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3CF93-E483-43BA-B705-EDB50AF64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090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57464-618B-4A52-8FF9-8FE6CF9E3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6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" y="0"/>
            <a:ext cx="8985504" cy="1143000"/>
          </a:xfr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279526"/>
            <a:ext cx="8467344" cy="4846638"/>
          </a:xfrm>
        </p:spPr>
        <p:txBody>
          <a:bodyPr/>
          <a:lstStyle>
            <a:lvl1pPr marL="341313" indent="-341313">
              <a:spcBef>
                <a:spcPts val="1200"/>
              </a:spcBef>
              <a:defRPr sz="2800" b="0"/>
            </a:lvl1pPr>
            <a:lvl2pPr>
              <a:spcBef>
                <a:spcPts val="1200"/>
              </a:spcBef>
              <a:defRPr b="0"/>
            </a:lvl2pPr>
            <a:lvl3pPr>
              <a:spcBef>
                <a:spcPts val="1200"/>
              </a:spcBef>
              <a:defRPr b="0"/>
            </a:lvl3pPr>
            <a:lvl4pPr>
              <a:spcBef>
                <a:spcPts val="1200"/>
              </a:spcBef>
              <a:defRPr b="0"/>
            </a:lvl4pPr>
            <a:lvl5pPr>
              <a:spcBef>
                <a:spcPts val="1200"/>
              </a:spcBef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D1544-CB59-4B18-8B50-67D25351B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57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ai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" y="0"/>
            <a:ext cx="8985504" cy="1143000"/>
          </a:xfr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279526"/>
            <a:ext cx="8467344" cy="4846638"/>
          </a:xfrm>
        </p:spPr>
        <p:txBody>
          <a:bodyPr/>
          <a:lstStyle>
            <a:lvl1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 sz="2800" b="0"/>
            </a:lvl1pPr>
            <a:lvl2pPr>
              <a:spcBef>
                <a:spcPts val="1200"/>
              </a:spcBef>
              <a:defRPr b="0"/>
            </a:lvl2pPr>
            <a:lvl3pPr>
              <a:spcBef>
                <a:spcPts val="1200"/>
              </a:spcBef>
              <a:defRPr b="0"/>
            </a:lvl3pPr>
            <a:lvl4pPr>
              <a:spcBef>
                <a:spcPts val="1200"/>
              </a:spcBef>
              <a:defRPr b="0"/>
            </a:lvl4pPr>
            <a:lvl5pPr>
              <a:spcBef>
                <a:spcPts val="1200"/>
              </a:spcBef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D1544-CB59-4B18-8B50-67D25351B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77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2072640"/>
          </a:xfrm>
          <a:prstGeom prst="rect">
            <a:avLst/>
          </a:prstGeom>
          <a:solidFill>
            <a:srgbClr val="6E9E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1046"/>
            <a:ext cx="7772400" cy="1362075"/>
          </a:xfrm>
        </p:spPr>
        <p:txBody>
          <a:bodyPr anchor="t"/>
          <a:lstStyle>
            <a:lvl1pPr algn="ctr">
              <a:spcBef>
                <a:spcPts val="2800"/>
              </a:spcBef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58C30-817E-41EB-A2B5-4DED8CE09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60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00911-8A6B-482D-A91E-01DACDEB7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52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EF3B6-C90F-4CBA-BC5E-A0B9F5AFF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61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C1853-A8B6-4DA1-B1E2-9557E429B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55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9EB35-5925-4F93-BB15-F8DB58BCC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95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Inc.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511DE-73FB-4FB3-9647-2B75D333A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31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2017 Pearson Education, Inc.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F3F23EB-F1AC-40CC-89E5-0659AF0BD2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2446"/>
            <a:ext cx="7772400" cy="1362075"/>
          </a:xfrm>
        </p:spPr>
        <p:txBody>
          <a:bodyPr/>
          <a:lstStyle/>
          <a:p>
            <a:pPr>
              <a:lnSpc>
                <a:spcPts val="5160"/>
              </a:lnSpc>
            </a:pPr>
            <a:r>
              <a:rPr lang="en-US" dirty="0" smtClean="0"/>
              <a:t>Rotational Dynamics and Static Equilibrium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4"/>
          <a:stretch/>
        </p:blipFill>
        <p:spPr>
          <a:xfrm>
            <a:off x="2397557" y="2457451"/>
            <a:ext cx="4348886" cy="384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364105"/>
            <a:ext cx="86963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11-3 Zero Torque and Static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equilibrium occurs when an object is at rest</a:t>
            </a:r>
            <a:r>
              <a:rPr lang="en-US" dirty="0" smtClean="0">
                <a:latin typeface="Arial"/>
                <a:cs typeface="Arial"/>
              </a:rPr>
              <a:t>—</a:t>
            </a:r>
            <a:r>
              <a:rPr lang="en-US" dirty="0" smtClean="0"/>
              <a:t>neither rotating nor translating.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uthu\Desktop\02022015\11_Example_11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3562350"/>
            <a:ext cx="3449637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1"/>
          <a:stretch/>
        </p:blipFill>
        <p:spPr>
          <a:xfrm>
            <a:off x="184405" y="3134868"/>
            <a:ext cx="5127955" cy="3303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11-3 Zero Torque and Static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the net torque is zero, it doesn</a:t>
            </a:r>
            <a:r>
              <a:rPr lang="en-US" altLang="ja-JP" smtClean="0"/>
              <a:t>’t matter which axis we consider rotation to be around; we are free to choose the one that makes our calculations easiest.</a:t>
            </a:r>
            <a:endParaRPr lang="en-US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"/>
          <a:stretch/>
        </p:blipFill>
        <p:spPr>
          <a:xfrm>
            <a:off x="2008023" y="3151366"/>
            <a:ext cx="5127955" cy="3337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11-3 Zero Torque and Static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forces have both vertical and horizontal components, in order to be in equilibrium, an object must have no net torque, and no net force in either the </a:t>
            </a:r>
            <a:r>
              <a:rPr lang="en-US" i="1" dirty="0" smtClean="0"/>
              <a:t>x</a:t>
            </a:r>
            <a:r>
              <a:rPr lang="en-US" dirty="0" smtClean="0"/>
              <a:t>- or </a:t>
            </a:r>
            <a:r>
              <a:rPr lang="en-US" i="1" dirty="0" smtClean="0"/>
              <a:t>y</a:t>
            </a:r>
            <a:r>
              <a:rPr lang="en-US" dirty="0" smtClean="0"/>
              <a:t>-direction.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"/>
          <a:stretch/>
        </p:blipFill>
        <p:spPr>
          <a:xfrm>
            <a:off x="2178711" y="2343150"/>
            <a:ext cx="4786579" cy="4175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11-4 Center of Mass and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an extended object is to be balanced, it must be supported through its center of mass.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11-4 Center of Mass and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fact can be used to find the center of mass of an object</a:t>
            </a:r>
            <a:r>
              <a:rPr lang="en-US" dirty="0" smtClean="0">
                <a:latin typeface="Arial"/>
                <a:cs typeface="Arial"/>
              </a:rPr>
              <a:t>—</a:t>
            </a:r>
            <a:r>
              <a:rPr lang="en-US" dirty="0" smtClean="0"/>
              <a:t>suspend it from different axes and trace a vertical line. The center of mass is where the lines meet.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1"/>
          <a:stretch/>
        </p:blipFill>
        <p:spPr>
          <a:xfrm>
            <a:off x="1153363" y="3177540"/>
            <a:ext cx="6837274" cy="317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11-5 Dynamic Applications of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30" dirty="0" smtClean="0"/>
              <a:t>When dealing with systems that have both rotating parts and translating parts, we must be careful to account for all forces and torques correctly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4098" name="Picture 2" descr="\\192.168.4.30\conversion\IRDVD\JPG Creation\Walker Physics, 5e\Output\Chapter 11\DELIVERABLES_FOLDER_CH_11\FINAL_JPEG_FILES\A_Figures_and_Photos\11_20_FigureA.jpg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"/>
          <a:stretch/>
        </p:blipFill>
        <p:spPr bwMode="auto">
          <a:xfrm>
            <a:off x="516002" y="2676525"/>
            <a:ext cx="1767581" cy="34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192.168.4.30\conversion\IRDVD\JPG Creation\Walker Physics, 5e\Output\Chapter 11\DELIVERABLES_FOLDER_CH_11\FINAL_JPEG_FILES\A_Figures_and_Photos\11_20_FigureB.jpg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 bwMode="auto">
          <a:xfrm>
            <a:off x="2644141" y="2689065"/>
            <a:ext cx="2587523" cy="34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192.168.4.30\conversion\IRDVD\JPG Creation\Walker Physics, 5e\Output\Chapter 11\DELIVERABLES_FOLDER_CH_11\FINAL_JPEG_FILES\A_Figures_and_Photos\11_20_FigureC.jpg"/>
          <p:cNvPicPr preferRelativeResize="0"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"/>
          <a:stretch/>
        </p:blipFill>
        <p:spPr bwMode="auto">
          <a:xfrm>
            <a:off x="5662455" y="3248025"/>
            <a:ext cx="3067083" cy="282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4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11-6 Angular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Using a bit of algebra, we find for a particle moving in a circle of radius </a:t>
            </a:r>
            <a:r>
              <a:rPr lang="en-US" i="1" dirty="0" smtClean="0"/>
              <a:t>r</a:t>
            </a:r>
            <a:r>
              <a:rPr lang="en-US" dirty="0" smtClean="0"/>
              <a:t>,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3" y="1313498"/>
            <a:ext cx="66389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4049713"/>
            <a:ext cx="2333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4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3" y="1897698"/>
            <a:ext cx="70008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11-6 Angular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general motion,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"/>
          <a:stretch/>
        </p:blipFill>
        <p:spPr>
          <a:xfrm>
            <a:off x="5213605" y="2499760"/>
            <a:ext cx="2702357" cy="41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11-6 Angular </a:t>
            </a:r>
            <a:r>
              <a:rPr lang="en-US" dirty="0" smtClean="0">
                <a:latin typeface="Arial" charset="0"/>
                <a:ea typeface="ＭＳ Ｐゴシック" charset="0"/>
              </a:rPr>
              <a:t>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Looking at the rate at which angular momentum changes,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3" y="2260918"/>
            <a:ext cx="2095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03" y="3429318"/>
            <a:ext cx="904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2" name="Picture 2" descr="\\172.168.8.215\irdvd\54358_walker_physics_5e\production\art\Final_JPEGs\Chapter_11\C_Text_Elements\11_KeyEq_11-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1" r="77246" b="18361"/>
          <a:stretch/>
        </p:blipFill>
        <p:spPr bwMode="auto">
          <a:xfrm>
            <a:off x="2273618" y="4596384"/>
            <a:ext cx="3565492" cy="12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2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uthu\Desktop\02022015\11_Example_11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3535998"/>
            <a:ext cx="29749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11-7 Conservation of Angular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net external torque on a system is zero, the angular momentum is conserved.</a:t>
            </a:r>
          </a:p>
          <a:p>
            <a:r>
              <a:rPr lang="en-US" dirty="0" smtClean="0"/>
              <a:t>The most interesting consequences occur in systems that are able to change shape: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Torque</a:t>
            </a:r>
          </a:p>
          <a:p>
            <a:r>
              <a:rPr lang="en-US" dirty="0" smtClean="0"/>
              <a:t>Torque and Angular Acceleration</a:t>
            </a:r>
          </a:p>
          <a:p>
            <a:r>
              <a:rPr lang="en-US" dirty="0" smtClean="0"/>
              <a:t>Zero Torque and Static Equilibrium</a:t>
            </a:r>
          </a:p>
          <a:p>
            <a:r>
              <a:rPr lang="en-US" dirty="0" smtClean="0"/>
              <a:t>Center of Mass and Balance</a:t>
            </a:r>
          </a:p>
          <a:p>
            <a:r>
              <a:rPr lang="en-US" dirty="0" smtClean="0"/>
              <a:t>Dynamic Applications of Torque</a:t>
            </a:r>
          </a:p>
          <a:p>
            <a:r>
              <a:rPr lang="en-US" dirty="0" smtClean="0"/>
              <a:t>Angular Momentum</a:t>
            </a:r>
          </a:p>
          <a:p>
            <a:r>
              <a:rPr lang="en-US" dirty="0"/>
              <a:t>Conservation of Angular Momentum</a:t>
            </a:r>
          </a:p>
          <a:p>
            <a:r>
              <a:rPr lang="en-US" dirty="0"/>
              <a:t>Rotational Work and Power</a:t>
            </a:r>
          </a:p>
          <a:p>
            <a:r>
              <a:rPr lang="en-US" dirty="0"/>
              <a:t>The Vector Nature of Rotational Motion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"/>
          <a:stretch/>
        </p:blipFill>
        <p:spPr>
          <a:xfrm>
            <a:off x="5224273" y="1371601"/>
            <a:ext cx="2979725" cy="5148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11-7 Conservation of Angular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moment of inertia </a:t>
            </a:r>
            <a:br>
              <a:rPr lang="en-US" dirty="0" smtClean="0"/>
            </a:br>
            <a:r>
              <a:rPr lang="en-US" dirty="0" smtClean="0"/>
              <a:t>decreases, the angular </a:t>
            </a:r>
            <a:br>
              <a:rPr lang="en-US" dirty="0" smtClean="0"/>
            </a:br>
            <a:r>
              <a:rPr lang="en-US" dirty="0" smtClean="0"/>
              <a:t>speed increases, so the </a:t>
            </a:r>
            <a:br>
              <a:rPr lang="en-US" dirty="0" smtClean="0"/>
            </a:br>
            <a:r>
              <a:rPr lang="en-US" dirty="0" smtClean="0"/>
              <a:t>angular momentum does </a:t>
            </a:r>
            <a:br>
              <a:rPr lang="en-US" dirty="0" smtClean="0"/>
            </a:br>
            <a:r>
              <a:rPr lang="en-US" dirty="0" smtClean="0"/>
              <a:t>not change.</a:t>
            </a:r>
          </a:p>
          <a:p>
            <a:r>
              <a:rPr lang="en-US" dirty="0" smtClean="0"/>
              <a:t>Angular momentum is also </a:t>
            </a:r>
            <a:br>
              <a:rPr lang="en-US" dirty="0" smtClean="0"/>
            </a:br>
            <a:r>
              <a:rPr lang="en-US" dirty="0" smtClean="0"/>
              <a:t>conserved in rotational </a:t>
            </a:r>
            <a:br>
              <a:rPr lang="en-US" dirty="0" smtClean="0"/>
            </a:br>
            <a:r>
              <a:rPr lang="en-US" dirty="0" smtClean="0"/>
              <a:t>collisions: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11-8 Rotational Work and Power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torque acting through an angular displacement does work, just as a force acting through a distance does.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work</a:t>
            </a:r>
            <a:r>
              <a:rPr lang="en-US" dirty="0" smtClean="0">
                <a:latin typeface="Arial"/>
                <a:cs typeface="Arial"/>
              </a:rPr>
              <a:t>–</a:t>
            </a:r>
            <a:r>
              <a:rPr lang="en-US" dirty="0" smtClean="0"/>
              <a:t>energy theorem applies as usual.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828925"/>
            <a:ext cx="36099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4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11-8 Rotational Work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is the rate at which work is done, for rotational motion as well as for translational motion.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Again, note the analogy to the linear form: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5462588"/>
            <a:ext cx="1243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6" name="Picture 2" descr="\\172.168.8.215\irdvd\54358_walker_physics_5e\production\art\Final_JPEGs\Chapter_11\C_Text_Elements\11_KeyEq_11-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9" r="72975" b="18871"/>
          <a:stretch/>
        </p:blipFill>
        <p:spPr bwMode="auto">
          <a:xfrm>
            <a:off x="2121567" y="2804160"/>
            <a:ext cx="4248404" cy="121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uthu\Desktop\02022015\11_29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70" y="2314894"/>
            <a:ext cx="4525061" cy="41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11-9 The Vector Nature of Rotational </a:t>
            </a:r>
            <a:r>
              <a:rPr lang="en-US" dirty="0" smtClean="0">
                <a:latin typeface="Arial" charset="0"/>
                <a:ea typeface="ＭＳ Ｐゴシック" charset="0"/>
              </a:rPr>
              <a:t>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The direction of the angular velocity vector is along the axis of rotation. A right-hand rule gives the sign.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"/>
          <a:stretch/>
        </p:blipFill>
        <p:spPr>
          <a:xfrm>
            <a:off x="2978201" y="1988821"/>
            <a:ext cx="3187598" cy="4496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11-9 The Vector Nature of Rotational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similar right-hand rule gives the direction of the torque.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/>
        </p:blipFill>
        <p:spPr>
          <a:xfrm>
            <a:off x="2008023" y="2744122"/>
            <a:ext cx="5127955" cy="3770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11-9 The Vector Nature of Rotational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Conservation of angular momentum means that the total angular momentum around any axis must be constant. This is why gyroscopes are so stable.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Chapter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force applied so as to cause an angular acceleration is said to exert a torque.</a:t>
            </a:r>
          </a:p>
          <a:p>
            <a:r>
              <a:rPr lang="en-US" dirty="0" smtClean="0"/>
              <a:t>Torque due to a tangential force: </a:t>
            </a:r>
          </a:p>
          <a:p>
            <a:r>
              <a:rPr lang="en-US" dirty="0" smtClean="0"/>
              <a:t>Torque in general:</a:t>
            </a:r>
          </a:p>
          <a:p>
            <a:r>
              <a:rPr lang="en-US" dirty="0" smtClean="0"/>
              <a:t>Newton</a:t>
            </a:r>
            <a:r>
              <a:rPr lang="en-US" altLang="ja-JP" dirty="0" smtClean="0"/>
              <a:t>’s second law for rotation:</a:t>
            </a:r>
          </a:p>
          <a:p>
            <a:r>
              <a:rPr lang="en-US" dirty="0" smtClean="0"/>
              <a:t>In order for an object to be in static equilibrium, the total force and the total torque acting on the object must be zero.</a:t>
            </a:r>
          </a:p>
          <a:p>
            <a:r>
              <a:rPr lang="en-US" dirty="0" smtClean="0"/>
              <a:t>An object balances when it is supported at its center of mass.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03" y="2369503"/>
            <a:ext cx="12668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2898458"/>
            <a:ext cx="19812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323390"/>
              </p:ext>
            </p:extLst>
          </p:nvPr>
        </p:nvGraphicFramePr>
        <p:xfrm>
          <a:off x="5976620" y="3444240"/>
          <a:ext cx="993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5" imgW="596900" imgH="266700" progId="Equation.DSMT4">
                  <p:embed/>
                </p:oleObj>
              </mc:Choice>
              <mc:Fallback>
                <p:oleObj name="Equation" r:id="rId5" imgW="596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620" y="3444240"/>
                        <a:ext cx="9937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78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Chapter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systems with both rotational and linear motion, Newton</a:t>
            </a:r>
            <a:r>
              <a:rPr lang="en-US" altLang="ja-JP" dirty="0" smtClean="0"/>
              <a:t>’s second law must be applied separately to each.</a:t>
            </a:r>
          </a:p>
          <a:p>
            <a:r>
              <a:rPr lang="en-US" dirty="0" smtClean="0"/>
              <a:t>Angular momentum: </a:t>
            </a:r>
          </a:p>
          <a:p>
            <a:r>
              <a:rPr lang="en-US" dirty="0" smtClean="0"/>
              <a:t>For tangential motion,</a:t>
            </a:r>
          </a:p>
          <a:p>
            <a:r>
              <a:rPr lang="en-US" dirty="0" smtClean="0"/>
              <a:t>In general,</a:t>
            </a:r>
          </a:p>
          <a:p>
            <a:r>
              <a:rPr lang="en-US" dirty="0" smtClean="0"/>
              <a:t>Newton</a:t>
            </a:r>
            <a:r>
              <a:rPr lang="en-US" altLang="ja-JP" dirty="0" smtClean="0"/>
              <a:t>’s second law:</a:t>
            </a:r>
          </a:p>
          <a:p>
            <a:r>
              <a:rPr lang="en-US" dirty="0" smtClean="0"/>
              <a:t>In systems with no external torque, angular momentum is conserved.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12" y="2819908"/>
            <a:ext cx="11144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44" y="3959987"/>
            <a:ext cx="2276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90" y="3397949"/>
            <a:ext cx="14192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551064"/>
              </p:ext>
            </p:extLst>
          </p:nvPr>
        </p:nvGraphicFramePr>
        <p:xfrm>
          <a:off x="4144010" y="4334510"/>
          <a:ext cx="119538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6" imgW="635000" imgH="419100" progId="Equation.DSMT4">
                  <p:embed/>
                </p:oleObj>
              </mc:Choice>
              <mc:Fallback>
                <p:oleObj name="Equation" r:id="rId6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010" y="4334510"/>
                        <a:ext cx="1195388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7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Chapter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done by a torque:</a:t>
            </a:r>
          </a:p>
          <a:p>
            <a:r>
              <a:rPr lang="en-US" dirty="0" smtClean="0"/>
              <a:t>Power: </a:t>
            </a:r>
          </a:p>
          <a:p>
            <a:r>
              <a:rPr lang="en-US" dirty="0" smtClean="0"/>
              <a:t>Rotational quantities are vectors that point along the axis of rotation, with the direction given by the right-hand rule.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95" y="1329690"/>
            <a:ext cx="16383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620315"/>
              </p:ext>
            </p:extLst>
          </p:nvPr>
        </p:nvGraphicFramePr>
        <p:xfrm>
          <a:off x="1944370" y="1950720"/>
          <a:ext cx="11811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4" imgW="457200" imgH="165100" progId="Equation.DSMT4">
                  <p:embed/>
                </p:oleObj>
              </mc:Choice>
              <mc:Fallback>
                <p:oleObj name="Equation" r:id="rId4" imgW="457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370" y="1950720"/>
                        <a:ext cx="11811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6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"/>
          <a:stretch/>
        </p:blipFill>
        <p:spPr>
          <a:xfrm>
            <a:off x="4740403" y="2903221"/>
            <a:ext cx="4163568" cy="3211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11-1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experience, we know that the same force will be much more effective at rotating an object such as a nut or a door if our hand is not too close to the axis.</a:t>
            </a:r>
          </a:p>
          <a:p>
            <a:r>
              <a:rPr lang="en-US" dirty="0" smtClean="0"/>
              <a:t>This is why we have </a:t>
            </a:r>
            <a:br>
              <a:rPr lang="en-US" dirty="0" smtClean="0"/>
            </a:br>
            <a:r>
              <a:rPr lang="en-US" dirty="0" smtClean="0"/>
              <a:t>long-handled wrenches,</a:t>
            </a:r>
            <a:br>
              <a:rPr lang="en-US" dirty="0" smtClean="0"/>
            </a:br>
            <a:r>
              <a:rPr lang="en-US" dirty="0" smtClean="0"/>
              <a:t>and why doorknobs are</a:t>
            </a:r>
            <a:br>
              <a:rPr lang="en-US" dirty="0" smtClean="0"/>
            </a:br>
            <a:r>
              <a:rPr lang="en-US" dirty="0" smtClean="0"/>
              <a:t>not next to hinges.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charset="0"/>
              </a:rPr>
              <a:t>11-1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We define a quantity called torque: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latin typeface="Arial" charset="0"/>
                <a:ea typeface="ＭＳ Ｐゴシック" charset="0"/>
              </a:rPr>
              <a:t>The torque increases as the force increases, and also as the distance increases.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" y="1961198"/>
            <a:ext cx="74866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2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"/>
          <a:stretch/>
        </p:blipFill>
        <p:spPr>
          <a:xfrm>
            <a:off x="1580693" y="2337817"/>
            <a:ext cx="5982614" cy="4100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11-1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Only the tangential component of force causes a torque: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" y="1855470"/>
            <a:ext cx="51435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11-1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leads to a more general definition of torque: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"/>
          <a:stretch/>
        </p:blipFill>
        <p:spPr>
          <a:xfrm>
            <a:off x="3756507" y="2584132"/>
            <a:ext cx="4612234" cy="38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11-1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torque causes a counterclockwise angular acceleration, it is positive; if it causes a clockwise angular acceleration, it is negative.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14" name="Picture 2" descr="C:\Users\muthu\Desktop\02022015\11_Example_11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2967037"/>
            <a:ext cx="2926080" cy="30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041083"/>
            <a:ext cx="10858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11-2 Torque and Angular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en-US" altLang="ja-JP" dirty="0" smtClean="0"/>
              <a:t>’s second law: </a:t>
            </a:r>
            <a:endParaRPr lang="en-US" dirty="0" smtClean="0"/>
          </a:p>
          <a:p>
            <a:r>
              <a:rPr lang="en-US" dirty="0" smtClean="0"/>
              <a:t>If we consider a mass </a:t>
            </a:r>
            <a:r>
              <a:rPr lang="en-US" i="1" dirty="0" smtClean="0"/>
              <a:t>m</a:t>
            </a:r>
            <a:r>
              <a:rPr lang="en-US" dirty="0" smtClean="0"/>
              <a:t> rotating around an axis a distance </a:t>
            </a:r>
            <a:r>
              <a:rPr lang="en-US" i="1" dirty="0" smtClean="0"/>
              <a:t>r</a:t>
            </a:r>
            <a:r>
              <a:rPr lang="en-US" dirty="0" smtClean="0"/>
              <a:t> away, we can reformat Newton</a:t>
            </a:r>
            <a:r>
              <a:rPr lang="en-US" altLang="ja-JP" dirty="0" smtClean="0"/>
              <a:t>’s second law to read: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 equivalently,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3323590"/>
            <a:ext cx="24003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98" name="Picture 2" descr="\\172.168.8.215\irdvd\54358_walker_physics_5e\production\art\Final_JPEGs\Chapter_11\C_Text_Elements\11_KeyEq_11-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1" r="80955" b="25719"/>
          <a:stretch/>
        </p:blipFill>
        <p:spPr bwMode="auto">
          <a:xfrm>
            <a:off x="2753599" y="5051582"/>
            <a:ext cx="2905268" cy="76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2490153"/>
            <a:ext cx="59531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11-2 Torque and Angular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again, we have analogies between linear and angular motion: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994</Words>
  <Application>Microsoft Office PowerPoint</Application>
  <PresentationFormat>On-screen Show (4:3)</PresentationFormat>
  <Paragraphs>123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Default Design</vt:lpstr>
      <vt:lpstr>Equation</vt:lpstr>
      <vt:lpstr>Rotational Dynamics and Static Equilibrium</vt:lpstr>
      <vt:lpstr>PowerPoint Presentation</vt:lpstr>
      <vt:lpstr>11-1 Torque</vt:lpstr>
      <vt:lpstr>11-1 Torque</vt:lpstr>
      <vt:lpstr>11-1 Torque</vt:lpstr>
      <vt:lpstr>11-1 Torque</vt:lpstr>
      <vt:lpstr>11-1 Torque</vt:lpstr>
      <vt:lpstr>11-2 Torque and Angular Acceleration</vt:lpstr>
      <vt:lpstr>11-2 Torque and Angular Acceleration</vt:lpstr>
      <vt:lpstr>11-3 Zero Torque and Static Equilibrium</vt:lpstr>
      <vt:lpstr>11-3 Zero Torque and Static Equilibrium</vt:lpstr>
      <vt:lpstr>11-3 Zero Torque and Static Equilibrium</vt:lpstr>
      <vt:lpstr>11-4 Center of Mass and Balance</vt:lpstr>
      <vt:lpstr>11-4 Center of Mass and Balance</vt:lpstr>
      <vt:lpstr>11-5 Dynamic Applications of Torque</vt:lpstr>
      <vt:lpstr>11-6 Angular Momentum</vt:lpstr>
      <vt:lpstr>11-6 Angular Momentum</vt:lpstr>
      <vt:lpstr>11-6 Angular Momentum</vt:lpstr>
      <vt:lpstr>11-7 Conservation of Angular Momentum</vt:lpstr>
      <vt:lpstr>11-7 Conservation of Angular Momentum</vt:lpstr>
      <vt:lpstr>11-8 Rotational Work and Power</vt:lpstr>
      <vt:lpstr>11-8 Rotational Work and Power</vt:lpstr>
      <vt:lpstr>11-9 The Vector Nature of Rotational Motion</vt:lpstr>
      <vt:lpstr>11-9 The Vector Nature of Rotational Motion</vt:lpstr>
      <vt:lpstr>11-9 The Vector Nature of Rotational Motion</vt:lpstr>
      <vt:lpstr>Summary of Chapter 11</vt:lpstr>
      <vt:lpstr>Summary of Chapter 11</vt:lpstr>
      <vt:lpstr>Summary of Chapter 11</vt:lpstr>
    </vt:vector>
  </TitlesOfParts>
  <Company>NIU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Willis</dc:creator>
  <cp:lastModifiedBy>Loner, Robin</cp:lastModifiedBy>
  <cp:revision>248</cp:revision>
  <dcterms:created xsi:type="dcterms:W3CDTF">2005-03-20T15:36:52Z</dcterms:created>
  <dcterms:modified xsi:type="dcterms:W3CDTF">2017-04-06T12:12:41Z</dcterms:modified>
</cp:coreProperties>
</file>