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12" r:id="rId1"/>
  </p:sldMasterIdLst>
  <p:notesMasterIdLst>
    <p:notesMasterId r:id="rId22"/>
  </p:notesMasterIdLst>
  <p:handoutMasterIdLst>
    <p:handoutMasterId r:id="rId23"/>
  </p:handoutMasterIdLst>
  <p:sldIdLst>
    <p:sldId id="256" r:id="rId2"/>
    <p:sldId id="277" r:id="rId3"/>
    <p:sldId id="358" r:id="rId4"/>
    <p:sldId id="359" r:id="rId5"/>
    <p:sldId id="360" r:id="rId6"/>
    <p:sldId id="365" r:id="rId7"/>
    <p:sldId id="366" r:id="rId8"/>
    <p:sldId id="367" r:id="rId9"/>
    <p:sldId id="368" r:id="rId10"/>
    <p:sldId id="374" r:id="rId11"/>
    <p:sldId id="369" r:id="rId12"/>
    <p:sldId id="330" r:id="rId13"/>
    <p:sldId id="375" r:id="rId14"/>
    <p:sldId id="345" r:id="rId15"/>
    <p:sldId id="371" r:id="rId16"/>
    <p:sldId id="346" r:id="rId17"/>
    <p:sldId id="376" r:id="rId18"/>
    <p:sldId id="347" r:id="rId19"/>
    <p:sldId id="348" r:id="rId20"/>
    <p:sldId id="37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clrMru>
    <a:srgbClr val="E5D419"/>
    <a:srgbClr val="6CB255"/>
    <a:srgbClr val="212F62"/>
    <a:srgbClr val="72A510"/>
    <a:srgbClr val="A4EC1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5" autoAdjust="0"/>
    <p:restoredTop sz="94614" autoAdjust="0"/>
  </p:normalViewPr>
  <p:slideViewPr>
    <p:cSldViewPr snapToGrid="0" snapToObjects="1">
      <p:cViewPr varScale="1">
        <p:scale>
          <a:sx n="108" d="100"/>
          <a:sy n="108" d="100"/>
        </p:scale>
        <p:origin x="1710" y="138"/>
      </p:cViewPr>
      <p:guideLst>
        <p:guide orient="horz" pos="2160"/>
        <p:guide pos="2880"/>
      </p:guideLst>
    </p:cSldViewPr>
  </p:slideViewPr>
  <p:outlineViewPr>
    <p:cViewPr>
      <p:scale>
        <a:sx n="33" d="100"/>
        <a:sy n="33" d="100"/>
      </p:scale>
      <p:origin x="0" y="-33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48D041A-73BB-E643-A8C7-50D88C2F22F5}" type="datetimeFigureOut">
              <a:rPr lang="en-US" smtClean="0"/>
              <a:t>09/20/17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36EFEC5-3018-A548-B247-453C6EC1EC1A}" type="slidenum">
              <a:rPr lang="en-US" smtClean="0"/>
              <a:t>‹#›</a:t>
            </a:fld>
            <a:endParaRPr lang="en-US"/>
          </a:p>
        </p:txBody>
      </p:sp>
    </p:spTree>
    <p:extLst>
      <p:ext uri="{BB962C8B-B14F-4D97-AF65-F5344CB8AC3E}">
        <p14:creationId xmlns:p14="http://schemas.microsoft.com/office/powerpoint/2010/main" val="13300572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7A00F1-4D41-4184-A5C5-58F36347B669}" type="datetimeFigureOut">
              <a:rPr lang="en-US" smtClean="0"/>
              <a:t>09/20/17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C2C855-61BD-4DDE-A432-78993B25D8E0}" type="slidenum">
              <a:rPr lang="en-US" smtClean="0"/>
              <a:t>‹#›</a:t>
            </a:fld>
            <a:endParaRPr lang="en-US"/>
          </a:p>
        </p:txBody>
      </p:sp>
    </p:spTree>
    <p:extLst>
      <p:ext uri="{BB962C8B-B14F-4D97-AF65-F5344CB8AC3E}">
        <p14:creationId xmlns:p14="http://schemas.microsoft.com/office/powerpoint/2010/main" val="14632221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1327"/>
            <a:ext cx="8062912" cy="659535"/>
          </a:xfrm>
        </p:spPr>
        <p:txBody>
          <a:bodyPr/>
          <a:lstStyle/>
          <a:p>
            <a:r>
              <a:rPr lang="en-US" dirty="0"/>
              <a:t>Click to edit</a:t>
            </a:r>
          </a:p>
        </p:txBody>
      </p:sp>
      <p:sp>
        <p:nvSpPr>
          <p:cNvPr id="5" name="Date Placeholder 4"/>
          <p:cNvSpPr>
            <a:spLocks noGrp="1"/>
          </p:cNvSpPr>
          <p:nvPr>
            <p:ph type="dt" sz="half" idx="10"/>
          </p:nvPr>
        </p:nvSpPr>
        <p:spPr/>
        <p:txBody>
          <a:bodyPr/>
          <a:lstStyle/>
          <a:p>
            <a:fld id="{79B19C71-EC74-44AF-B27E-FC7DC3C3A61D}" type="datetime4">
              <a:rPr lang="en-US" smtClean="0"/>
              <a:pPr/>
              <a:t>September 20, 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Picture Placeholder 8"/>
          <p:cNvSpPr>
            <a:spLocks noGrp="1"/>
          </p:cNvSpPr>
          <p:nvPr>
            <p:ph type="pic" sz="quarter" idx="13"/>
          </p:nvPr>
        </p:nvSpPr>
        <p:spPr>
          <a:xfrm>
            <a:off x="457200" y="1107619"/>
            <a:ext cx="4031619" cy="4607689"/>
          </a:xfrm>
        </p:spPr>
        <p:txBody>
          <a:bodyPr/>
          <a:lstStyle/>
          <a:p>
            <a:endParaRPr lang="en-US" dirty="0"/>
          </a:p>
        </p:txBody>
      </p:sp>
      <p:sp>
        <p:nvSpPr>
          <p:cNvPr id="11" name="Text Placeholder 10"/>
          <p:cNvSpPr>
            <a:spLocks noGrp="1"/>
          </p:cNvSpPr>
          <p:nvPr>
            <p:ph type="body" sz="quarter" idx="14"/>
          </p:nvPr>
        </p:nvSpPr>
        <p:spPr>
          <a:xfrm>
            <a:off x="4606926" y="1107618"/>
            <a:ext cx="3913188" cy="4607382"/>
          </a:xfrm>
        </p:spPr>
        <p:txBody>
          <a:bodyPr/>
          <a:lstStyle>
            <a:lvl1pPr>
              <a:buClr>
                <a:srgbClr val="6CB255"/>
              </a:buClr>
              <a:defRPr>
                <a:solidFill>
                  <a:srgbClr val="212F62"/>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3333F43-3E86-47E4-BFBB-2476D384E1C6}" type="datetime4">
              <a:rPr lang="en-US" smtClean="0"/>
              <a:pPr/>
              <a:t>September 20, 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
        <p:nvSpPr>
          <p:cNvPr id="7" name="Title 1"/>
          <p:cNvSpPr>
            <a:spLocks noGrp="1"/>
          </p:cNvSpPr>
          <p:nvPr>
            <p:ph type="title"/>
          </p:nvPr>
        </p:nvSpPr>
        <p:spPr>
          <a:xfrm>
            <a:off x="457200" y="241327"/>
            <a:ext cx="8062912" cy="659535"/>
          </a:xfrm>
        </p:spPr>
        <p:txBody>
          <a:bodyPr/>
          <a:lstStyle/>
          <a:p>
            <a:r>
              <a:rPr lang="en-US" dirty="0"/>
              <a:t>Click to edit</a:t>
            </a:r>
          </a:p>
        </p:txBody>
      </p:sp>
      <p:sp>
        <p:nvSpPr>
          <p:cNvPr id="8" name="Picture Placeholder 8"/>
          <p:cNvSpPr>
            <a:spLocks noGrp="1"/>
          </p:cNvSpPr>
          <p:nvPr>
            <p:ph type="pic" sz="quarter" idx="13"/>
          </p:nvPr>
        </p:nvSpPr>
        <p:spPr>
          <a:xfrm>
            <a:off x="457201" y="1122387"/>
            <a:ext cx="8062913" cy="3500071"/>
          </a:xfrm>
        </p:spPr>
        <p:txBody>
          <a:bodyPr/>
          <a:lstStyle/>
          <a:p>
            <a:endParaRPr lang="en-US" dirty="0"/>
          </a:p>
        </p:txBody>
      </p:sp>
      <p:sp>
        <p:nvSpPr>
          <p:cNvPr id="9" name="Text Placeholder 10"/>
          <p:cNvSpPr>
            <a:spLocks noGrp="1"/>
          </p:cNvSpPr>
          <p:nvPr>
            <p:ph type="body" sz="quarter" idx="14"/>
          </p:nvPr>
        </p:nvSpPr>
        <p:spPr>
          <a:xfrm>
            <a:off x="457200" y="4843982"/>
            <a:ext cx="8062912" cy="1166382"/>
          </a:xfrm>
        </p:spPr>
        <p:txBody>
          <a:bodyPr/>
          <a:lstStyle>
            <a:lvl1pPr>
              <a:buClr>
                <a:srgbClr val="6CB255"/>
              </a:buClr>
              <a:defRPr>
                <a:solidFill>
                  <a:srgbClr val="000000"/>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1" cy="4480560"/>
          </a:xfrm>
        </p:spPr>
        <p:txBody>
          <a:bodyPr/>
          <a:lstStyle>
            <a:lvl1pPr>
              <a:defRPr sz="3200"/>
            </a:lvl1pPr>
            <a:lvl2pPr marL="788670" indent="-514350">
              <a:buFont typeface="+mj-lt"/>
              <a:buAutoNum type="alphaLcParenR"/>
              <a:defRPr sz="2800"/>
            </a:lvl2pPr>
            <a:lvl3pPr marL="1371600" indent="-457200">
              <a:buFont typeface="+mj-lt"/>
              <a:buAutoNum type="alphaLcParenR"/>
              <a:defRPr sz="2400"/>
            </a:lvl3pPr>
            <a:lvl4pPr marL="1828800" indent="-457200">
              <a:buFont typeface="+mj-lt"/>
              <a:buAutoNum type="alphaLcParenR"/>
              <a:defRPr sz="2000"/>
            </a:lvl4pPr>
            <a:lvl5pPr marL="2286000" indent="-457200">
              <a:buFont typeface="+mj-lt"/>
              <a:buAutoNum type="alphaLcParen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1"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6EAD5615-7F4F-4584-84D5-CC95918C321F}" type="datetime4">
              <a:rPr lang="en-US" smtClean="0"/>
              <a:pPr/>
              <a:t>September 20, 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Title 1"/>
          <p:cNvSpPr>
            <a:spLocks noGrp="1"/>
          </p:cNvSpPr>
          <p:nvPr>
            <p:ph type="title"/>
          </p:nvPr>
        </p:nvSpPr>
        <p:spPr>
          <a:xfrm>
            <a:off x="457200" y="241327"/>
            <a:ext cx="8062912" cy="659535"/>
          </a:xfrm>
        </p:spPr>
        <p:txBody>
          <a:bodyPr/>
          <a:lstStyle/>
          <a:p>
            <a:r>
              <a:rPr lang="en-US" dirty="0"/>
              <a:t>Click to edit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51DEABC-D766-4322-8E78-B830FAE35C72}" type="datetime4">
              <a:rPr lang="en-US" smtClean="0"/>
              <a:pPr/>
              <a:t>September 20, 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Title 1"/>
          <p:cNvSpPr txBox="1">
            <a:spLocks/>
          </p:cNvSpPr>
          <p:nvPr userDrawn="1"/>
        </p:nvSpPr>
        <p:spPr>
          <a:xfrm>
            <a:off x="0" y="789678"/>
            <a:ext cx="9144000" cy="709154"/>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sz="3500" dirty="0"/>
              <a:t>College Physics</a:t>
            </a:r>
          </a:p>
          <a:p>
            <a:pPr algn="ctr"/>
            <a:endParaRPr lang="en-US" sz="1800" cap="none" dirty="0">
              <a:solidFill>
                <a:schemeClr val="accent3">
                  <a:lumMod val="20000"/>
                  <a:lumOff val="80000"/>
                </a:schemeClr>
              </a:solidFill>
              <a:latin typeface="+mn-lt"/>
            </a:endParaRPr>
          </a:p>
          <a:p>
            <a:pPr algn="ctr"/>
            <a:r>
              <a:rPr lang="en-US" sz="2000" b="1" cap="none" dirty="0">
                <a:solidFill>
                  <a:srgbClr val="212F62"/>
                </a:solidFill>
                <a:latin typeface="+mn-lt"/>
              </a:rPr>
              <a:t>Chapter # Chapter Title</a:t>
            </a:r>
          </a:p>
          <a:p>
            <a:pPr algn="ctr"/>
            <a:r>
              <a:rPr lang="en-US" sz="1600" cap="none" dirty="0">
                <a:solidFill>
                  <a:schemeClr val="tx1"/>
                </a:solidFill>
                <a:latin typeface="+mn-lt"/>
              </a:rPr>
              <a:t>PowerPoint Image Slideshow</a:t>
            </a:r>
          </a:p>
        </p:txBody>
      </p:sp>
      <p:pic>
        <p:nvPicPr>
          <p:cNvPr id="9" name="Picture 8" descr="medium_covers_Page_2.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62757" y="2517425"/>
            <a:ext cx="2010683" cy="2603836"/>
          </a:xfrm>
          <a:prstGeom prst="rect">
            <a:avLst/>
          </a:prstGeom>
          <a:effectLst>
            <a:reflection blurRad="6350" stA="52000" endA="300" endPos="35000" dir="5400000" sy="-100000" algn="bl" rotWithShape="0"/>
          </a:effectLst>
          <a:scene3d>
            <a:camera prst="obliqueTopLeft"/>
            <a:lightRig rig="threePt" dir="t"/>
          </a:scene3d>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457200" y="1752601"/>
            <a:ext cx="7620000" cy="4373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7D0EFEE-2756-4A20-BF2A-63F0A94F99AC}" type="datetime4">
              <a:rPr lang="en-US" smtClean="0"/>
              <a:pPr/>
              <a:t>September 20, 2017</a:t>
            </a:fld>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rot="16200000">
            <a:off x="8044816" y="683895"/>
            <a:ext cx="1315721" cy="365125"/>
          </a:xfrm>
          <a:prstGeom prst="rect">
            <a:avLst/>
          </a:prstGeom>
        </p:spPr>
        <p:txBody>
          <a:bodyPr vert="horz" lIns="91440" tIns="45720" rIns="91440" bIns="45720" rtlCol="0" anchor="ctr"/>
          <a:lstStyle>
            <a:lvl1pPr algn="r">
              <a:defRPr sz="2400" b="1">
                <a:solidFill>
                  <a:srgbClr val="FFFFFF"/>
                </a:solidFill>
              </a:defRPr>
            </a:lvl1pPr>
          </a:lstStyle>
          <a:p>
            <a:fld id="{F38DF745-7D3F-47F4-83A3-874385CFAA6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16" r:id="rId1"/>
    <p:sldLayoutId id="2147483914" r:id="rId2"/>
    <p:sldLayoutId id="2147483920" r:id="rId3"/>
    <p:sldLayoutId id="2147483913" r:id="rId4"/>
  </p:sldLayoutIdLst>
  <p:hf sldNum="0" hdr="0" ftr="0" dt="0"/>
  <p:txStyles>
    <p:titleStyle>
      <a:lvl1pPr algn="l" defTabSz="914400" rtl="0" eaLnBrk="1" latinLnBrk="0" hangingPunct="1">
        <a:spcBef>
          <a:spcPct val="0"/>
        </a:spcBef>
        <a:buNone/>
        <a:defRPr sz="2400" kern="1200" cap="all" spc="-60" baseline="0">
          <a:solidFill>
            <a:srgbClr val="6CB255"/>
          </a:solidFill>
          <a:latin typeface="+mj-lt"/>
          <a:ea typeface="+mj-ea"/>
          <a:cs typeface="+mj-cs"/>
        </a:defRPr>
      </a:lvl1pPr>
    </p:titleStyle>
    <p:bodyStyle>
      <a:lvl1pPr marL="0" indent="0" algn="l" defTabSz="914400" rtl="0" eaLnBrk="1" latinLnBrk="0" hangingPunct="1">
        <a:spcBef>
          <a:spcPct val="20000"/>
        </a:spcBef>
        <a:spcAft>
          <a:spcPts val="600"/>
        </a:spcAft>
        <a:buClr>
          <a:srgbClr val="6CB255"/>
        </a:buClr>
        <a:buFont typeface="Arial" pitchFamily="34" charset="0"/>
        <a:buNone/>
        <a:defRPr sz="2000" b="0" kern="1200">
          <a:solidFill>
            <a:schemeClr val="tx1"/>
          </a:solidFill>
          <a:latin typeface="+mn-lt"/>
          <a:ea typeface="+mn-ea"/>
          <a:cs typeface="+mn-cs"/>
        </a:defRPr>
      </a:lvl1pPr>
      <a:lvl2pPr marL="457200" indent="-182880" algn="l" defTabSz="914400" rtl="0" eaLnBrk="1" latinLnBrk="0" hangingPunct="1">
        <a:spcBef>
          <a:spcPct val="20000"/>
        </a:spcBef>
        <a:buClr>
          <a:srgbClr val="6CB255"/>
        </a:buClr>
        <a:buFont typeface="Arial" pitchFamily="34" charset="0"/>
        <a:buChar char="•"/>
        <a:defRPr sz="2000" kern="1200">
          <a:solidFill>
            <a:srgbClr val="000000"/>
          </a:solidFill>
          <a:latin typeface="+mn-lt"/>
          <a:ea typeface="+mn-ea"/>
          <a:cs typeface="+mn-cs"/>
        </a:defRPr>
      </a:lvl2pPr>
      <a:lvl3pPr marL="1143000" indent="-228600" algn="l" defTabSz="914400" rtl="0" eaLnBrk="1" latinLnBrk="0" hangingPunct="1">
        <a:spcBef>
          <a:spcPct val="20000"/>
        </a:spcBef>
        <a:buClr>
          <a:srgbClr val="6CB255"/>
        </a:buClr>
        <a:buFont typeface="Arial" pitchFamily="34" charset="0"/>
        <a:buChar char="•"/>
        <a:defRPr sz="1800" kern="1200">
          <a:solidFill>
            <a:srgbClr val="000000"/>
          </a:solidFill>
          <a:latin typeface="+mn-lt"/>
          <a:ea typeface="+mn-ea"/>
          <a:cs typeface="+mn-cs"/>
        </a:defRPr>
      </a:lvl3pPr>
      <a:lvl4pPr marL="1600200" indent="-228600" algn="l" defTabSz="914400" rtl="0" eaLnBrk="1" latinLnBrk="0" hangingPunct="1">
        <a:spcBef>
          <a:spcPct val="20000"/>
        </a:spcBef>
        <a:buClr>
          <a:srgbClr val="6CB255"/>
        </a:buClr>
        <a:buFont typeface="Arial" pitchFamily="34" charset="0"/>
        <a:buChar char="•"/>
        <a:defRPr sz="1800" kern="1200">
          <a:solidFill>
            <a:srgbClr val="000000"/>
          </a:solidFill>
          <a:latin typeface="+mn-lt"/>
          <a:ea typeface="+mn-ea"/>
          <a:cs typeface="+mn-cs"/>
        </a:defRPr>
      </a:lvl4pPr>
      <a:lvl5pPr marL="2057400" indent="-228600" algn="l" defTabSz="914400" rtl="0" eaLnBrk="1" latinLnBrk="0" hangingPunct="1">
        <a:spcBef>
          <a:spcPct val="20000"/>
        </a:spcBef>
        <a:buClr>
          <a:srgbClr val="6CB255"/>
        </a:buClr>
        <a:buFont typeface="Arial" pitchFamily="34" charset="0"/>
        <a:buChar char="•"/>
        <a:defRPr sz="1800" kern="1200" baseline="0">
          <a:solidFill>
            <a:srgbClr val="000000"/>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8.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2.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5.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OpenStaxLogo" descr="openstax college logo">
            <a:extLst>
              <a:ext uri="{FF2B5EF4-FFF2-40B4-BE49-F238E27FC236}">
                <a16:creationId xmlns:a16="http://schemas.microsoft.com/office/drawing/2014/main" id="{7390B753-078E-4244-845C-C7C0913B1A6A}"/>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317311" y="5507235"/>
            <a:ext cx="1507110" cy="1077181"/>
          </a:xfrm>
          <a:prstGeom prst="rect">
            <a:avLst/>
          </a:prstGeom>
        </p:spPr>
      </p:pic>
      <p:pic>
        <p:nvPicPr>
          <p:cNvPr id="6" name="Figure" descr="Biology">
            <a:extLst>
              <a:ext uri="{FF2B5EF4-FFF2-40B4-BE49-F238E27FC236}">
                <a16:creationId xmlns:a16="http://schemas.microsoft.com/office/drawing/2014/main" id="{120A0388-A56C-4E0E-BB56-EA4F57E6FDF8}"/>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562758" y="2518312"/>
            <a:ext cx="2010682" cy="2602059"/>
          </a:xfrm>
          <a:prstGeom prst="rect">
            <a:avLst/>
          </a:prstGeom>
          <a:effectLst>
            <a:reflection blurRad="6350" stA="52000" endA="300" endPos="35000" dir="5400000" sy="-100000" algn="bl" rotWithShape="0"/>
          </a:effectLst>
          <a:scene3d>
            <a:camera prst="obliqueTopLeft"/>
            <a:lightRig rig="threePt" dir="t"/>
          </a:scene3d>
        </p:spPr>
      </p:pic>
      <p:sp>
        <p:nvSpPr>
          <p:cNvPr id="5" name="Chapter Title"/>
          <p:cNvSpPr txBox="1">
            <a:spLocks/>
          </p:cNvSpPr>
          <p:nvPr/>
        </p:nvSpPr>
        <p:spPr>
          <a:xfrm>
            <a:off x="0" y="1607827"/>
            <a:ext cx="9144000" cy="709154"/>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sz="2000" b="1" cap="none" dirty="0">
                <a:solidFill>
                  <a:srgbClr val="212F62"/>
                </a:solidFill>
                <a:latin typeface="+mn-lt"/>
              </a:rPr>
              <a:t>Chapter 21 VIRUSES</a:t>
            </a:r>
          </a:p>
          <a:p>
            <a:pPr algn="ctr"/>
            <a:r>
              <a:rPr lang="en-US" sz="1600" cap="none" dirty="0">
                <a:solidFill>
                  <a:schemeClr val="tx1"/>
                </a:solidFill>
                <a:latin typeface="+mn-lt"/>
              </a:rPr>
              <a:t>PowerPoint Image Slideshow</a:t>
            </a:r>
          </a:p>
        </p:txBody>
      </p:sp>
      <p:sp>
        <p:nvSpPr>
          <p:cNvPr id="9" name="Title">
            <a:extLst>
              <a:ext uri="{FF2B5EF4-FFF2-40B4-BE49-F238E27FC236}">
                <a16:creationId xmlns:a16="http://schemas.microsoft.com/office/drawing/2014/main" id="{FF010872-F16B-437B-8450-C5616522412F}"/>
              </a:ext>
            </a:extLst>
          </p:cNvPr>
          <p:cNvSpPr>
            <a:spLocks noGrp="1"/>
          </p:cNvSpPr>
          <p:nvPr>
            <p:ph type="title" idx="4294967295"/>
          </p:nvPr>
        </p:nvSpPr>
        <p:spPr>
          <a:xfrm>
            <a:off x="0" y="812221"/>
            <a:ext cx="9144000" cy="615846"/>
          </a:xfrm>
        </p:spPr>
        <p:txBody>
          <a:bodyPr>
            <a:noAutofit/>
          </a:bodyPr>
          <a:lstStyle/>
          <a:p>
            <a:pPr algn="ctr"/>
            <a:r>
              <a:rPr lang="en-US" sz="3600" dirty="0"/>
              <a:t>Biology</a:t>
            </a:r>
          </a:p>
        </p:txBody>
      </p:sp>
    </p:spTree>
    <p:extLst>
      <p:ext uri="{BB962C8B-B14F-4D97-AF65-F5344CB8AC3E}">
        <p14:creationId xmlns:p14="http://schemas.microsoft.com/office/powerpoint/2010/main" val="1322443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7326A10B-A191-4DBE-80E6-10D9C9792EAF}"/>
              </a:ext>
            </a:extLst>
          </p:cNvPr>
          <p:cNvSpPr>
            <a:spLocks noGrp="1"/>
          </p:cNvSpPr>
          <p:nvPr>
            <p:ph type="ftr" sz="quarter" idx="11"/>
          </p:nvPr>
        </p:nvSpPr>
        <p:spPr>
          <a:xfrm>
            <a:off x="711200" y="6492875"/>
            <a:ext cx="7808912"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14" name="Figure Legend"/>
          <p:cNvSpPr>
            <a:spLocks noGrp="1"/>
          </p:cNvSpPr>
          <p:nvPr>
            <p:ph type="body" sz="quarter" idx="14"/>
          </p:nvPr>
        </p:nvSpPr>
        <p:spPr>
          <a:xfrm>
            <a:off x="4606925" y="1107617"/>
            <a:ext cx="3913188" cy="5256973"/>
          </a:xfrm>
        </p:spPr>
        <p:txBody>
          <a:bodyPr>
            <a:noAutofit/>
          </a:bodyPr>
          <a:lstStyle/>
          <a:p>
            <a:r>
              <a:rPr lang="en-US" sz="1600" dirty="0">
                <a:solidFill>
                  <a:schemeClr val="tx1"/>
                </a:solidFill>
              </a:rPr>
              <a:t>This transmission electron micrograph shows bacteriophages attached to a bacterial cell. (credit: modification of work by Dr. Graham Beards; scale-bar data from Matt Russell)</a:t>
            </a:r>
          </a:p>
        </p:txBody>
      </p:sp>
      <p:pic>
        <p:nvPicPr>
          <p:cNvPr id="2" name="Figure" descr="The micrograph shows hexagonal bacteriophage capsids attached to a host bacterial cell by slender stalk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5662" b="-5662"/>
          <a:stretch>
            <a:fillRect/>
          </a:stretch>
        </p:blipFill>
        <p:spPr>
          <a:xfrm>
            <a:off x="457200" y="1108075"/>
            <a:ext cx="4032250" cy="5256213"/>
          </a:xfrm>
        </p:spPr>
      </p:pic>
      <p:pic>
        <p:nvPicPr>
          <p:cNvPr id="7" name="OpenStaxLogo" descr="openstax college logo">
            <a:extLst>
              <a:ext uri="{FF2B5EF4-FFF2-40B4-BE49-F238E27FC236}">
                <a16:creationId xmlns:a16="http://schemas.microsoft.com/office/drawing/2014/main" id="{F895054B-9B39-4548-A32A-3A8BC63EF845}"/>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normAutofit/>
          </a:bodyPr>
          <a:lstStyle/>
          <a:p>
            <a:r>
              <a:rPr lang="en-US" sz="2400" dirty="0">
                <a:solidFill>
                  <a:srgbClr val="6CB255"/>
                </a:solidFill>
              </a:rPr>
              <a:t>Figure 21.9</a:t>
            </a:r>
          </a:p>
        </p:txBody>
      </p:sp>
    </p:spTree>
    <p:extLst>
      <p:ext uri="{BB962C8B-B14F-4D97-AF65-F5344CB8AC3E}">
        <p14:creationId xmlns:p14="http://schemas.microsoft.com/office/powerpoint/2010/main" val="41858882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0422ECF3-3FC1-4063-BF84-738251AA6AFD}"/>
              </a:ext>
            </a:extLst>
          </p:cNvPr>
          <p:cNvSpPr>
            <a:spLocks noGrp="1"/>
          </p:cNvSpPr>
          <p:nvPr>
            <p:ph type="ftr" sz="quarter" idx="11"/>
          </p:nvPr>
        </p:nvSpPr>
        <p:spPr>
          <a:xfrm>
            <a:off x="711200" y="6492875"/>
            <a:ext cx="7808912"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Autofit/>
          </a:bodyPr>
          <a:lstStyle/>
          <a:p>
            <a:r>
              <a:rPr lang="en-US" sz="1520" dirty="0"/>
              <a:t>A temperate bacteriophage has both lytic and lysogenic cycles. In the lytic cycle, the phage replicates and lyses the host cell. In the lysogenic cycle, phage DNA is incorporated into the host genome, where it is passed on to subsequent generations. Environmental stressors such as starvation or exposure to toxic chemicals may cause the </a:t>
            </a:r>
            <a:r>
              <a:rPr lang="en-US" sz="1520" dirty="0" err="1"/>
              <a:t>prophage</a:t>
            </a:r>
            <a:r>
              <a:rPr lang="en-US" sz="1520" dirty="0"/>
              <a:t> to excise and enter the lytic cycle.</a:t>
            </a:r>
          </a:p>
        </p:txBody>
      </p:sp>
      <p:pic>
        <p:nvPicPr>
          <p:cNvPr id="4" name="Figure" descr="The bacteriophage lytic cycle begins when the phage attaches via a slender stalk to the host cell. Linear DNA from the viral head is injected into the host cell. The phage DNA circularizes, remaining separate from the host DNA. The phage DNA replicates, and new phage proteins are made. New phage particles are assembled. The cell lyses, releasing the phage. The bacteriophage lysogenic cycle begins the same way as the lytic cycle, with phage infecting a host cell. However, the phage DNA becomes incorporated into the host genome. The cell divides, and phage DNA is passed on to daughter cells. Under stressful conditions, the phage DNA is excised from the bacterial chromosome and enters the lytic cycle."/>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31169" r="-31169"/>
          <a:stretch>
            <a:fillRect/>
          </a:stretch>
        </p:blipFill>
        <p:spPr/>
      </p:pic>
      <p:pic>
        <p:nvPicPr>
          <p:cNvPr id="9" name="OpenStaxLogo" descr="openstax college logo">
            <a:extLst>
              <a:ext uri="{FF2B5EF4-FFF2-40B4-BE49-F238E27FC236}">
                <a16:creationId xmlns:a16="http://schemas.microsoft.com/office/drawing/2014/main" id="{7B1B6625-86A5-47FC-82CD-89B94EB59E29}"/>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21.10</a:t>
            </a:r>
          </a:p>
        </p:txBody>
      </p:sp>
    </p:spTree>
    <p:extLst>
      <p:ext uri="{BB962C8B-B14F-4D97-AF65-F5344CB8AC3E}">
        <p14:creationId xmlns:p14="http://schemas.microsoft.com/office/powerpoint/2010/main" val="2676353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isclaimer">
            <a:extLst>
              <a:ext uri="{FF2B5EF4-FFF2-40B4-BE49-F238E27FC236}">
                <a16:creationId xmlns:a16="http://schemas.microsoft.com/office/drawing/2014/main" id="{3ED38373-BD7A-4039-82FB-B014985F757F}"/>
              </a:ext>
            </a:extLst>
          </p:cNvPr>
          <p:cNvSpPr>
            <a:spLocks noGrp="1"/>
          </p:cNvSpPr>
          <p:nvPr>
            <p:ph type="ftr" sz="quarter" idx="11"/>
          </p:nvPr>
        </p:nvSpPr>
        <p:spPr>
          <a:xfrm>
            <a:off x="711200" y="6492875"/>
            <a:ext cx="7808912"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Autofit/>
          </a:bodyPr>
          <a:lstStyle/>
          <a:p>
            <a:r>
              <a:rPr lang="en-US" sz="1500" dirty="0">
                <a:solidFill>
                  <a:srgbClr val="6CB255"/>
                </a:solidFill>
              </a:rPr>
              <a:t>(a) </a:t>
            </a:r>
            <a:r>
              <a:rPr lang="en-US" sz="1500" dirty="0"/>
              <a:t>Varicella-zoster, the virus that causes chickenpox, has an enveloped icosahedral capsid visible in this transmission electron micrograph. Its double-stranded DNA genome becomes incorporated in the host DNA and can reactivate after latency in the form of </a:t>
            </a:r>
            <a:r>
              <a:rPr lang="en-US" sz="1500" dirty="0">
                <a:solidFill>
                  <a:srgbClr val="6CB255"/>
                </a:solidFill>
              </a:rPr>
              <a:t>(b) </a:t>
            </a:r>
            <a:r>
              <a:rPr lang="en-US" sz="1500" dirty="0"/>
              <a:t>shingles, often exhibiting a rash. (credit a: modification of work by Dr. Erskine Palmer, B. G. Martin, CDC; credit b: modification of work by “</a:t>
            </a:r>
            <a:r>
              <a:rPr lang="en-US" sz="1500" dirty="0" err="1"/>
              <a:t>rosmary</a:t>
            </a:r>
            <a:r>
              <a:rPr lang="en-US" sz="1500" dirty="0"/>
              <a:t>”/Flickr; scale-bar data from Matt Russell)</a:t>
            </a:r>
          </a:p>
        </p:txBody>
      </p:sp>
      <p:pic>
        <p:nvPicPr>
          <p:cNvPr id="6" name="Figure" descr="Part a shows a micrograph of the varicella-zoster virus, which has an icosahedral capsid surrounded by an irregularly shaped envelope. Part b shows a red, bumpy shingles rash on a person’s face."/>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3827" r="-3827"/>
          <a:stretch>
            <a:fillRect/>
          </a:stretch>
        </p:blipFill>
        <p:spPr/>
      </p:pic>
      <p:pic>
        <p:nvPicPr>
          <p:cNvPr id="10" name="OpenStaxLogo" descr="openstax college logo">
            <a:extLst>
              <a:ext uri="{FF2B5EF4-FFF2-40B4-BE49-F238E27FC236}">
                <a16:creationId xmlns:a16="http://schemas.microsoft.com/office/drawing/2014/main" id="{AFE170E1-7EB8-47EF-B4C4-6A4209C0A742}"/>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21.11</a:t>
            </a:r>
          </a:p>
        </p:txBody>
      </p:sp>
    </p:spTree>
    <p:extLst>
      <p:ext uri="{BB962C8B-B14F-4D97-AF65-F5344CB8AC3E}">
        <p14:creationId xmlns:p14="http://schemas.microsoft.com/office/powerpoint/2010/main" val="532173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8B5D857E-9DD1-4998-9FD9-1C67833DCFB1}"/>
              </a:ext>
            </a:extLst>
          </p:cNvPr>
          <p:cNvSpPr>
            <a:spLocks noGrp="1"/>
          </p:cNvSpPr>
          <p:nvPr>
            <p:ph type="ftr" sz="quarter" idx="11"/>
          </p:nvPr>
        </p:nvSpPr>
        <p:spPr>
          <a:xfrm>
            <a:off x="711200" y="6492875"/>
            <a:ext cx="7808912"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pic>
        <p:nvPicPr>
          <p:cNvPr id="2" name="Figure" descr="The micrograph shows an icosahedral virus with glycoproteins protruding from its capsid."/>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324" r="-324"/>
          <a:stretch>
            <a:fillRect/>
          </a:stretch>
        </p:blipFill>
        <p:spPr>
          <a:xfrm>
            <a:off x="4489450" y="1108075"/>
            <a:ext cx="4030663" cy="5256213"/>
          </a:xfrm>
        </p:spPr>
      </p:pic>
      <p:sp>
        <p:nvSpPr>
          <p:cNvPr id="14" name="Figure Legend"/>
          <p:cNvSpPr>
            <a:spLocks noGrp="1"/>
          </p:cNvSpPr>
          <p:nvPr>
            <p:ph type="body" sz="quarter" idx="14"/>
          </p:nvPr>
        </p:nvSpPr>
        <p:spPr>
          <a:xfrm>
            <a:off x="457200" y="1107617"/>
            <a:ext cx="3913188" cy="5256973"/>
          </a:xfrm>
        </p:spPr>
        <p:txBody>
          <a:bodyPr>
            <a:noAutofit/>
          </a:bodyPr>
          <a:lstStyle/>
          <a:p>
            <a:r>
              <a:rPr lang="en-US" sz="1600" dirty="0">
                <a:solidFill>
                  <a:schemeClr val="tx1"/>
                </a:solidFill>
              </a:rPr>
              <a:t>HPV, or human papillomavirus, has a naked icosahedral capsid visible in this transmission electron micrograph and a double-stranded DNA genome that is incorporated into the host DNA. The virus, which is sexually transmitted, is oncogenic and can lead to cervical cancer. (credit: modification of work by NCI, NIH; scale-bar data from Matt Russell)</a:t>
            </a:r>
          </a:p>
        </p:txBody>
      </p:sp>
      <p:sp>
        <p:nvSpPr>
          <p:cNvPr id="5" name="Figure Number"/>
          <p:cNvSpPr>
            <a:spLocks noGrp="1"/>
          </p:cNvSpPr>
          <p:nvPr>
            <p:ph type="title"/>
          </p:nvPr>
        </p:nvSpPr>
        <p:spPr/>
        <p:txBody>
          <a:bodyPr>
            <a:normAutofit/>
          </a:bodyPr>
          <a:lstStyle/>
          <a:p>
            <a:pPr algn="r"/>
            <a:r>
              <a:rPr lang="en-US" sz="2400" dirty="0">
                <a:solidFill>
                  <a:srgbClr val="6CB255"/>
                </a:solidFill>
              </a:rPr>
              <a:t>Figure 21.12</a:t>
            </a:r>
          </a:p>
        </p:txBody>
      </p:sp>
      <p:pic>
        <p:nvPicPr>
          <p:cNvPr id="7" name="OpenStaxLogo" descr="openstax college logo">
            <a:extLst>
              <a:ext uri="{FF2B5EF4-FFF2-40B4-BE49-F238E27FC236}">
                <a16:creationId xmlns:a16="http://schemas.microsoft.com/office/drawing/2014/main" id="{9F184A12-80C7-418E-825F-868EE05ED3C3}"/>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80695" y="241326"/>
            <a:ext cx="1051734" cy="751709"/>
          </a:xfrm>
          <a:prstGeom prst="rect">
            <a:avLst/>
          </a:prstGeom>
        </p:spPr>
      </p:pic>
    </p:spTree>
    <p:extLst>
      <p:ext uri="{BB962C8B-B14F-4D97-AF65-F5344CB8AC3E}">
        <p14:creationId xmlns:p14="http://schemas.microsoft.com/office/powerpoint/2010/main" val="11996354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81F1B302-4C88-4820-A4C4-1069ECE66BDB}"/>
              </a:ext>
            </a:extLst>
          </p:cNvPr>
          <p:cNvSpPr>
            <a:spLocks noGrp="1"/>
          </p:cNvSpPr>
          <p:nvPr>
            <p:ph type="ftr" sz="quarter" idx="11"/>
          </p:nvPr>
        </p:nvSpPr>
        <p:spPr>
          <a:xfrm>
            <a:off x="711200" y="6492875"/>
            <a:ext cx="7808912"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Viruses can cause dozens of ailments in humans, ranging from mild illnesses to serious diseases. (credit: modification of work by Mikael </a:t>
            </a:r>
            <a:r>
              <a:rPr lang="en-US" sz="1600" dirty="0" err="1"/>
              <a:t>Häggström</a:t>
            </a:r>
            <a:r>
              <a:rPr lang="en-US" sz="1600" dirty="0"/>
              <a:t>)</a:t>
            </a:r>
          </a:p>
        </p:txBody>
      </p:sp>
      <p:pic>
        <p:nvPicPr>
          <p:cNvPr id="9" name="Figure" descr="The illustration shows an overview of human viral diseases. Viruses that cause encephalitis or meningitis, or inflammation of the brain and surrounding tissues, include measles, arbovirus, rabies, JC virus, and LCM virus. The common cold is caused by rhinovirus, parainfluenza virus, and respiratory syncytial virus. Eye infections are caused by herpesvirus, adenovirus, and cytomegalovirus. Pharyngitis, or inflammation of the pharynx, is caused by adenovirus, Epstein-Barr virus, and cytomegalovirus. Parotitis, or inflammation of the parotid glands, is caused by mumps virus. Gingivostomatitis, or inflammation of the oral mucosa, is caused by herpes simplex type I virus. Pneumonia is caused by influenza virus types A and B, parainfluenza virus, respiratory syncytial virus, adenovirus, and SARS coronavirus. Cardiovascular problems are caused by coxsackie B virus. Hepatitis is caused by hepatitis virus types A, B, C, D, and E. Myelitis is caused by poliovirus and HLTV-1. Skin infections are caused by varicella-zoster virus, human herpesvirus 6, smallpox, molluscum contagiosum, human papillomavirus, parvovirus B19, rubella, measles, and coxsackie A virus. Gastroenteritis, or digestive disease, is caused by adenovirus, rotavirus, norovirus, astrovirus, and coronavirus. Sexually transmitted diseases are caused by herpes simplex type 2, human papillomavirus, and HIV. Pancreatitis B is caused by coxsackie B viru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60431" r="-60431"/>
          <a:stretch>
            <a:fillRect/>
          </a:stretch>
        </p:blipFill>
        <p:spPr/>
      </p:pic>
      <p:pic>
        <p:nvPicPr>
          <p:cNvPr id="10" name="OpenStaxLogo" descr="openstax college logo">
            <a:extLst>
              <a:ext uri="{FF2B5EF4-FFF2-40B4-BE49-F238E27FC236}">
                <a16:creationId xmlns:a16="http://schemas.microsoft.com/office/drawing/2014/main" id="{EB368E40-8BE4-40D1-97F4-072E479ED823}"/>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21.13</a:t>
            </a:r>
          </a:p>
        </p:txBody>
      </p:sp>
    </p:spTree>
    <p:extLst>
      <p:ext uri="{BB962C8B-B14F-4D97-AF65-F5344CB8AC3E}">
        <p14:creationId xmlns:p14="http://schemas.microsoft.com/office/powerpoint/2010/main" val="38666637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04CD96B8-E767-4F40-BABF-66DA877119EE}"/>
              </a:ext>
            </a:extLst>
          </p:cNvPr>
          <p:cNvSpPr>
            <a:spLocks noGrp="1"/>
          </p:cNvSpPr>
          <p:nvPr>
            <p:ph type="ftr" sz="quarter" idx="11"/>
          </p:nvPr>
        </p:nvSpPr>
        <p:spPr>
          <a:xfrm>
            <a:off x="711200" y="6492875"/>
            <a:ext cx="7808912"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Vaccinations are designed to boost immunity to a virus to prevent infection. (credit: USACE Europe District)</a:t>
            </a:r>
          </a:p>
        </p:txBody>
      </p:sp>
      <p:pic>
        <p:nvPicPr>
          <p:cNvPr id="4" name="Figure" descr="The photo shows a person receiving an injection in the arm."/>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45491" r="-45491"/>
          <a:stretch>
            <a:fillRect/>
          </a:stretch>
        </p:blipFill>
        <p:spPr/>
      </p:pic>
      <p:pic>
        <p:nvPicPr>
          <p:cNvPr id="10" name="OpenStaxLogo" descr="openstax college logo">
            <a:extLst>
              <a:ext uri="{FF2B5EF4-FFF2-40B4-BE49-F238E27FC236}">
                <a16:creationId xmlns:a16="http://schemas.microsoft.com/office/drawing/2014/main" id="{832E19A4-034B-4F18-AC05-FA44E0A074B2}"/>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21.14</a:t>
            </a:r>
          </a:p>
        </p:txBody>
      </p:sp>
    </p:spTree>
    <p:extLst>
      <p:ext uri="{BB962C8B-B14F-4D97-AF65-F5344CB8AC3E}">
        <p14:creationId xmlns:p14="http://schemas.microsoft.com/office/powerpoint/2010/main" val="1009858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6195964E-8DC5-4F0D-9879-5208903FE7F1}"/>
              </a:ext>
            </a:extLst>
          </p:cNvPr>
          <p:cNvSpPr>
            <a:spLocks noGrp="1"/>
          </p:cNvSpPr>
          <p:nvPr>
            <p:ph type="ftr" sz="quarter" idx="11"/>
          </p:nvPr>
        </p:nvSpPr>
        <p:spPr>
          <a:xfrm>
            <a:off x="711200" y="6492875"/>
            <a:ext cx="7808912"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fontScale="92500" lnSpcReduction="10000"/>
          </a:bodyPr>
          <a:lstStyle/>
          <a:p>
            <a:r>
              <a:rPr lang="en-US" sz="1600" dirty="0">
                <a:solidFill>
                  <a:srgbClr val="6CB255"/>
                </a:solidFill>
              </a:rPr>
              <a:t>(a) </a:t>
            </a:r>
            <a:r>
              <a:rPr lang="en-US" sz="1600" dirty="0"/>
              <a:t>Tamiflu inhibits a viral enzyme called neuraminidase (NA) found in the influenza viral envelope. </a:t>
            </a:r>
            <a:r>
              <a:rPr lang="en-US" sz="1600" dirty="0">
                <a:solidFill>
                  <a:srgbClr val="6CB255"/>
                </a:solidFill>
              </a:rPr>
              <a:t>(b)</a:t>
            </a:r>
            <a:r>
              <a:rPr lang="en-US" sz="1600" dirty="0"/>
              <a:t> Neuraminidase cleaves the connection between viral </a:t>
            </a:r>
            <a:r>
              <a:rPr lang="en-US" sz="1600" dirty="0" err="1"/>
              <a:t>hemagglutinin</a:t>
            </a:r>
            <a:r>
              <a:rPr lang="en-US" sz="1600" dirty="0"/>
              <a:t> (HA), also found in the viral envelope, and glycoproteins on the host cell surface. Inhibition of neuraminidase prevents the virus from detaching from the host cell, thereby blocking further infection. (credit a: modification of work by M. </a:t>
            </a:r>
            <a:r>
              <a:rPr lang="en-US" sz="1600" dirty="0" err="1"/>
              <a:t>Eickmann</a:t>
            </a:r>
            <a:r>
              <a:rPr lang="en-US" sz="1600" dirty="0"/>
              <a:t>)</a:t>
            </a:r>
          </a:p>
        </p:txBody>
      </p:sp>
      <p:pic>
        <p:nvPicPr>
          <p:cNvPr id="9" name="Figure" descr="Part a shows the structure of the influenza virus, which is icosahedral with a viral envelope. Neuraminidase and hemagglutinin are embedded in the envelope. Part b shows that Tamiflu prevents the step in influenza infection in which virions leave the cell."/>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2074" r="-2074"/>
          <a:stretch>
            <a:fillRect/>
          </a:stretch>
        </p:blipFill>
        <p:spPr/>
      </p:pic>
      <p:pic>
        <p:nvPicPr>
          <p:cNvPr id="10" name="OpenStaxLogo" descr="openstax college logo">
            <a:extLst>
              <a:ext uri="{FF2B5EF4-FFF2-40B4-BE49-F238E27FC236}">
                <a16:creationId xmlns:a16="http://schemas.microsoft.com/office/drawing/2014/main" id="{BAC305CF-DAA5-43EC-A3D3-54EDA91C1E59}"/>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21.15</a:t>
            </a:r>
          </a:p>
        </p:txBody>
      </p:sp>
    </p:spTree>
    <p:extLst>
      <p:ext uri="{BB962C8B-B14F-4D97-AF65-F5344CB8AC3E}">
        <p14:creationId xmlns:p14="http://schemas.microsoft.com/office/powerpoint/2010/main" val="19961297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82DBE652-DCFE-47F6-81F9-76909F3A7C6C}"/>
              </a:ext>
            </a:extLst>
          </p:cNvPr>
          <p:cNvSpPr>
            <a:spLocks noGrp="1"/>
          </p:cNvSpPr>
          <p:nvPr>
            <p:ph type="ftr" sz="quarter" idx="11"/>
          </p:nvPr>
        </p:nvSpPr>
        <p:spPr>
          <a:xfrm>
            <a:off x="711200" y="6492875"/>
            <a:ext cx="7808912"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14" name="Figure Legend"/>
          <p:cNvSpPr>
            <a:spLocks noGrp="1"/>
          </p:cNvSpPr>
          <p:nvPr>
            <p:ph type="body" sz="quarter" idx="14"/>
          </p:nvPr>
        </p:nvSpPr>
        <p:spPr>
          <a:xfrm>
            <a:off x="4606925" y="1107617"/>
            <a:ext cx="3913188" cy="5256973"/>
          </a:xfrm>
        </p:spPr>
        <p:txBody>
          <a:bodyPr>
            <a:noAutofit/>
          </a:bodyPr>
          <a:lstStyle/>
          <a:p>
            <a:r>
              <a:rPr lang="en-US" sz="1600" dirty="0">
                <a:solidFill>
                  <a:schemeClr val="tx1"/>
                </a:solidFill>
              </a:rPr>
              <a:t>HIV, an enveloped, icosahedral virus, attaches to the CD4 receptor of an immune cell and fuses with the cell membrane. Viral contents are released into the cell, where viral enzymes convert the single-stranded RNA genome into DNA and incorporate it into the host genome. (credit: NIAID, NIH)</a:t>
            </a:r>
          </a:p>
        </p:txBody>
      </p:sp>
      <p:pic>
        <p:nvPicPr>
          <p:cNvPr id="2" name="Figure" descr="The illustration shows the steps in the HIV life cycle. In step 1, gp120 glycoproteins in the viral envelope attach to a CD4 receptor on the host cell membrane. The glycoproteins then attached to a co-receptor, CCR5 or CXCR4, and the viral envelope fuses with the cell membrane. HIV RNA, reverse transcriptase, and other viral proteins are released into the host cell. Viral DNA is formed from RNA by reverse transcriptase. Viral DNA is then transported across the nuclear membrane, where it integrates into the host DNA. New viral RNA is made; it is used as genomic RNA and to make viral proteins. New viral RNA and proteins move to the cell surface and a new, immature HIV forms. The virus matures when a protease releases individual HIV protein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5071" b="-5071"/>
          <a:stretch>
            <a:fillRect/>
          </a:stretch>
        </p:blipFill>
        <p:spPr>
          <a:xfrm>
            <a:off x="457200" y="1108075"/>
            <a:ext cx="4032250" cy="5256213"/>
          </a:xfrm>
        </p:spPr>
      </p:pic>
      <p:pic>
        <p:nvPicPr>
          <p:cNvPr id="7" name="OpenStaxLogo" descr="openstax college logo">
            <a:extLst>
              <a:ext uri="{FF2B5EF4-FFF2-40B4-BE49-F238E27FC236}">
                <a16:creationId xmlns:a16="http://schemas.microsoft.com/office/drawing/2014/main" id="{84450027-A145-48DC-BE60-FBD4ACD7CD39}"/>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normAutofit/>
          </a:bodyPr>
          <a:lstStyle/>
          <a:p>
            <a:r>
              <a:rPr lang="en-US" sz="2400" dirty="0">
                <a:solidFill>
                  <a:srgbClr val="6CB255"/>
                </a:solidFill>
              </a:rPr>
              <a:t>Figure 21.16</a:t>
            </a:r>
          </a:p>
        </p:txBody>
      </p:sp>
    </p:spTree>
    <p:extLst>
      <p:ext uri="{BB962C8B-B14F-4D97-AF65-F5344CB8AC3E}">
        <p14:creationId xmlns:p14="http://schemas.microsoft.com/office/powerpoint/2010/main" val="33591904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CB1F3288-B2EF-4D24-9156-FB264C1986EA}"/>
              </a:ext>
            </a:extLst>
          </p:cNvPr>
          <p:cNvSpPr>
            <a:spLocks noGrp="1"/>
          </p:cNvSpPr>
          <p:nvPr>
            <p:ph type="ftr" sz="quarter" idx="11"/>
          </p:nvPr>
        </p:nvSpPr>
        <p:spPr>
          <a:xfrm>
            <a:off x="711200" y="6492875"/>
            <a:ext cx="7808912"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fontScale="92500" lnSpcReduction="20000"/>
          </a:bodyPr>
          <a:lstStyle/>
          <a:p>
            <a:pPr marL="342900" indent="-342900">
              <a:buAutoNum type="alphaLcParenBoth"/>
            </a:pPr>
            <a:r>
              <a:rPr lang="en-US" sz="1250" dirty="0"/>
              <a:t>Endogenous normal prion protein (</a:t>
            </a:r>
            <a:r>
              <a:rPr lang="en-US" sz="1250" dirty="0" err="1"/>
              <a:t>PrP</a:t>
            </a:r>
            <a:r>
              <a:rPr lang="en-US" sz="1250" baseline="50000" dirty="0" err="1"/>
              <a:t>c</a:t>
            </a:r>
            <a:r>
              <a:rPr lang="en-US" sz="1250" dirty="0"/>
              <a:t>) is converted into the disease-causing form (</a:t>
            </a:r>
            <a:r>
              <a:rPr lang="en-US" sz="1250" dirty="0" err="1"/>
              <a:t>PrP</a:t>
            </a:r>
            <a:r>
              <a:rPr lang="en-US" sz="1250" baseline="50000" dirty="0" err="1"/>
              <a:t>sc</a:t>
            </a:r>
            <a:r>
              <a:rPr lang="en-US" sz="1250" dirty="0"/>
              <a:t>) when it encounters this variant form of the protein. </a:t>
            </a:r>
            <a:r>
              <a:rPr lang="en-US" sz="1250" dirty="0" err="1"/>
              <a:t>PrP</a:t>
            </a:r>
            <a:r>
              <a:rPr lang="en-US" sz="1250" baseline="50000" dirty="0" err="1"/>
              <a:t>sc</a:t>
            </a:r>
            <a:r>
              <a:rPr lang="en-US" sz="1250" dirty="0"/>
              <a:t> may arise spontaneously in brain tissue, especially if a mutant form of the protein is present, or it may occur via the spread of </a:t>
            </a:r>
            <a:r>
              <a:rPr lang="en-US" sz="1250" dirty="0" err="1"/>
              <a:t>misfolded</a:t>
            </a:r>
            <a:r>
              <a:rPr lang="en-US" sz="1250" dirty="0"/>
              <a:t> prions consumed in food into brain tissue.</a:t>
            </a:r>
          </a:p>
          <a:p>
            <a:pPr marL="342900" indent="-342900">
              <a:buAutoNum type="alphaLcParenBoth"/>
            </a:pPr>
            <a:r>
              <a:rPr lang="en-US" sz="1250" dirty="0"/>
              <a:t>This prion-infected brain tissue, visualized using light microscopy, shows the vacuoles that give it a spongy texture, typical of transmissible spongiform </a:t>
            </a:r>
            <a:r>
              <a:rPr lang="en-US" sz="1250" dirty="0" err="1"/>
              <a:t>encephalopathies</a:t>
            </a:r>
            <a:r>
              <a:rPr lang="en-US" sz="1250" dirty="0"/>
              <a:t>. (credit b: modification of work by Dr. Al Jenny, USDA APHIS; scale-bar data from </a:t>
            </a:r>
            <a:r>
              <a:rPr lang="sv-SE" sz="1250" dirty="0"/>
              <a:t>Matt Russell)</a:t>
            </a:r>
            <a:endParaRPr lang="en-US" sz="1250" dirty="0"/>
          </a:p>
        </p:txBody>
      </p:sp>
      <p:pic>
        <p:nvPicPr>
          <p:cNvPr id="9" name="Figure" descr="Part a illustrates how normal prion protein (PRP) is converted into the disease-causing form (PRP). PRPsc may spontaneously form in brain tissue, may be introduced when a mutant form of the protein misfolds, or may introduced into the brain tissue by inoculation. The misfolded protein causes normal PRP already present in the brain to misfold. A chain reaction occurs, leading to a large amount of misfolded protein."/>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1256" b="-1256"/>
          <a:stretch>
            <a:fillRect/>
          </a:stretch>
        </p:blipFill>
        <p:spPr/>
      </p:pic>
      <p:pic>
        <p:nvPicPr>
          <p:cNvPr id="10" name="OpenStaxLogo" descr="openstax college logo">
            <a:extLst>
              <a:ext uri="{FF2B5EF4-FFF2-40B4-BE49-F238E27FC236}">
                <a16:creationId xmlns:a16="http://schemas.microsoft.com/office/drawing/2014/main" id="{A294A99D-BCC6-48AC-BB49-F5104CD0B318}"/>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21.17</a:t>
            </a:r>
          </a:p>
        </p:txBody>
      </p:sp>
    </p:spTree>
    <p:extLst>
      <p:ext uri="{BB962C8B-B14F-4D97-AF65-F5344CB8AC3E}">
        <p14:creationId xmlns:p14="http://schemas.microsoft.com/office/powerpoint/2010/main" val="18441822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792055EC-01A8-42E8-8263-17B5873928DA}"/>
              </a:ext>
            </a:extLst>
          </p:cNvPr>
          <p:cNvSpPr>
            <a:spLocks noGrp="1"/>
          </p:cNvSpPr>
          <p:nvPr>
            <p:ph type="ftr" sz="quarter" idx="11"/>
          </p:nvPr>
        </p:nvSpPr>
        <p:spPr>
          <a:xfrm>
            <a:off x="711200" y="6492875"/>
            <a:ext cx="7808912"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These potatoes have been infected by the potato spindle tuber viroid (PSTV), which is typically spread when infected knives are used to cut healthy potatoes, which are then planted. (credit: Pamela Roberts, University of Florida Institute of Food and Agricultural Sciences, USDA ARS)</a:t>
            </a:r>
          </a:p>
        </p:txBody>
      </p:sp>
      <p:pic>
        <p:nvPicPr>
          <p:cNvPr id="9" name="Figure" descr="The photo shows shriveled, cracked potatoe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33347" r="-33347"/>
          <a:stretch>
            <a:fillRect/>
          </a:stretch>
        </p:blipFill>
        <p:spPr/>
      </p:pic>
      <p:pic>
        <p:nvPicPr>
          <p:cNvPr id="10" name="OpenStaxLogo" descr="openstax college logo">
            <a:extLst>
              <a:ext uri="{FF2B5EF4-FFF2-40B4-BE49-F238E27FC236}">
                <a16:creationId xmlns:a16="http://schemas.microsoft.com/office/drawing/2014/main" id="{88182171-8B66-4132-A58F-C52CAA645AD7}"/>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21.18</a:t>
            </a:r>
          </a:p>
        </p:txBody>
      </p:sp>
    </p:spTree>
    <p:extLst>
      <p:ext uri="{BB962C8B-B14F-4D97-AF65-F5344CB8AC3E}">
        <p14:creationId xmlns:p14="http://schemas.microsoft.com/office/powerpoint/2010/main" val="13744368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sclaimer">
            <a:extLst>
              <a:ext uri="{FF2B5EF4-FFF2-40B4-BE49-F238E27FC236}">
                <a16:creationId xmlns:a16="http://schemas.microsoft.com/office/drawing/2014/main" id="{52AC7C46-815F-48AB-A069-8880F7E668D7}"/>
              </a:ext>
            </a:extLst>
          </p:cNvPr>
          <p:cNvSpPr>
            <a:spLocks noGrp="1"/>
          </p:cNvSpPr>
          <p:nvPr>
            <p:ph type="ftr" sz="quarter" idx="11"/>
          </p:nvPr>
        </p:nvSpPr>
        <p:spPr>
          <a:xfrm>
            <a:off x="711200" y="6492875"/>
            <a:ext cx="7808912"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fontScale="92500" lnSpcReduction="10000"/>
          </a:bodyPr>
          <a:lstStyle/>
          <a:p>
            <a:r>
              <a:rPr lang="en-US" sz="1600" dirty="0"/>
              <a:t>The tobacco mosaic virus (left), seen here by transmission electron microscopy, was the first virus to be discovered. The virus causes disease in tobacco and other plants, such as the orchid (right). (credit a: USDA ARS; credit b: modification of work by USDA Forest Service, Department of Plant Pathology Archive North Carolina State University; scale-bar data from Matt Russell)</a:t>
            </a:r>
          </a:p>
        </p:txBody>
      </p:sp>
      <p:pic>
        <p:nvPicPr>
          <p:cNvPr id="6" name="Figure" descr="The left electron micrograph shows the tobacco mosaic virus, which is shaped like a long, thin rectangle. The right photo shows an orchid leaf in varying states of decay. Initial symptoms are yellow and brown spots. Eventually, the entire leaf turns yellow with brown blotches, then completely brown."/>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23467" b="-23467"/>
          <a:stretch>
            <a:fillRect/>
          </a:stretch>
        </p:blipFill>
        <p:spPr/>
      </p:pic>
      <p:pic>
        <p:nvPicPr>
          <p:cNvPr id="9" name="OpenStaxLogo" descr="openstax college logo">
            <a:extLst>
              <a:ext uri="{FF2B5EF4-FFF2-40B4-BE49-F238E27FC236}">
                <a16:creationId xmlns:a16="http://schemas.microsoft.com/office/drawing/2014/main" id="{F5B156D2-2E33-4319-BD9B-2C65B1B5355F}"/>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21.1</a:t>
            </a:r>
          </a:p>
        </p:txBody>
      </p:sp>
    </p:spTree>
    <p:extLst>
      <p:ext uri="{BB962C8B-B14F-4D97-AF65-F5344CB8AC3E}">
        <p14:creationId xmlns:p14="http://schemas.microsoft.com/office/powerpoint/2010/main" val="10399969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CC230D07-9379-4A6E-8F2E-F06AB91E42A8}"/>
              </a:ext>
            </a:extLst>
          </p:cNvPr>
          <p:cNvSpPr>
            <a:spLocks noGrp="1"/>
          </p:cNvSpPr>
          <p:nvPr>
            <p:ph type="ftr" sz="quarter" idx="11"/>
          </p:nvPr>
        </p:nvSpPr>
        <p:spPr>
          <a:xfrm>
            <a:off x="711200" y="6492875"/>
            <a:ext cx="7808912"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pic>
        <p:nvPicPr>
          <p:cNvPr id="2" name="Figure" descr="This photo shows a scientist in a field, measuring the length of an egg."/>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1504" r="-1504"/>
          <a:stretch>
            <a:fillRect/>
          </a:stretch>
        </p:blipFill>
        <p:spPr>
          <a:xfrm>
            <a:off x="4489450" y="1108075"/>
            <a:ext cx="4030663" cy="5256213"/>
          </a:xfrm>
        </p:spPr>
      </p:pic>
      <p:sp>
        <p:nvSpPr>
          <p:cNvPr id="14" name="Figure Legend"/>
          <p:cNvSpPr>
            <a:spLocks noGrp="1"/>
          </p:cNvSpPr>
          <p:nvPr>
            <p:ph type="body" sz="quarter" idx="14"/>
          </p:nvPr>
        </p:nvSpPr>
        <p:spPr>
          <a:xfrm>
            <a:off x="457200" y="1107617"/>
            <a:ext cx="3913188" cy="5256973"/>
          </a:xfrm>
        </p:spPr>
        <p:txBody>
          <a:bodyPr>
            <a:noAutofit/>
          </a:bodyPr>
          <a:lstStyle/>
          <a:p>
            <a:r>
              <a:rPr lang="en-US" sz="1600" dirty="0">
                <a:solidFill>
                  <a:srgbClr val="000000"/>
                </a:solidFill>
              </a:rPr>
              <a:t>This virologist is engaged in fieldwork, sampling eggs from this nest for avian influenza. (credit: Don Becker, USGS EROS, U.S. Fish and Wildlife Service)</a:t>
            </a:r>
          </a:p>
        </p:txBody>
      </p:sp>
      <p:sp>
        <p:nvSpPr>
          <p:cNvPr id="5" name="Figure Number"/>
          <p:cNvSpPr>
            <a:spLocks noGrp="1"/>
          </p:cNvSpPr>
          <p:nvPr>
            <p:ph type="title"/>
          </p:nvPr>
        </p:nvSpPr>
        <p:spPr/>
        <p:txBody>
          <a:bodyPr>
            <a:normAutofit/>
          </a:bodyPr>
          <a:lstStyle/>
          <a:p>
            <a:pPr algn="r"/>
            <a:r>
              <a:rPr lang="en-US" sz="2400" dirty="0">
                <a:solidFill>
                  <a:srgbClr val="6CB255"/>
                </a:solidFill>
              </a:rPr>
              <a:t>Figure 21.19</a:t>
            </a:r>
          </a:p>
        </p:txBody>
      </p:sp>
      <p:pic>
        <p:nvPicPr>
          <p:cNvPr id="7" name="OpenStaxLogo" descr="openstax college logo">
            <a:extLst>
              <a:ext uri="{FF2B5EF4-FFF2-40B4-BE49-F238E27FC236}">
                <a16:creationId xmlns:a16="http://schemas.microsoft.com/office/drawing/2014/main" id="{FB52BE78-F15F-4F9E-9D42-2F3AE92CC7CB}"/>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80695" y="241326"/>
            <a:ext cx="1051734" cy="751709"/>
          </a:xfrm>
          <a:prstGeom prst="rect">
            <a:avLst/>
          </a:prstGeom>
        </p:spPr>
      </p:pic>
    </p:spTree>
    <p:extLst>
      <p:ext uri="{BB962C8B-B14F-4D97-AF65-F5344CB8AC3E}">
        <p14:creationId xmlns:p14="http://schemas.microsoft.com/office/powerpoint/2010/main" val="24162487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63E16C9A-8F94-4FC8-9DE7-384409C84C4D}"/>
              </a:ext>
            </a:extLst>
          </p:cNvPr>
          <p:cNvSpPr>
            <a:spLocks noGrp="1"/>
          </p:cNvSpPr>
          <p:nvPr>
            <p:ph type="ftr" sz="quarter" idx="11"/>
          </p:nvPr>
        </p:nvSpPr>
        <p:spPr>
          <a:xfrm>
            <a:off x="711200" y="6492875"/>
            <a:ext cx="7808912"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Autofit/>
          </a:bodyPr>
          <a:lstStyle/>
          <a:p>
            <a:r>
              <a:rPr lang="en-US" sz="1500" dirty="0"/>
              <a:t>In these transmission electron micrographs, </a:t>
            </a:r>
            <a:r>
              <a:rPr lang="en-US" sz="1500" dirty="0">
                <a:solidFill>
                  <a:srgbClr val="6CB255"/>
                </a:solidFill>
              </a:rPr>
              <a:t>(a) </a:t>
            </a:r>
            <a:r>
              <a:rPr lang="en-US" sz="1500" dirty="0"/>
              <a:t>a virus is dwarfed by the bacterial cell it infects, while</a:t>
            </a:r>
            <a:r>
              <a:rPr lang="en-US" sz="1500" dirty="0">
                <a:solidFill>
                  <a:srgbClr val="6CB255"/>
                </a:solidFill>
              </a:rPr>
              <a:t> (b) </a:t>
            </a:r>
            <a:r>
              <a:rPr lang="en-US" sz="1500" dirty="0"/>
              <a:t>these </a:t>
            </a:r>
            <a:r>
              <a:rPr lang="en-US" sz="1500" i="1" dirty="0"/>
              <a:t>E. coli </a:t>
            </a:r>
            <a:r>
              <a:rPr lang="en-US" sz="1500" dirty="0"/>
              <a:t>cells are dwarfed by cultured colon cells. (credit a: modification of work by U.S. Dept. of Energy, Office of Science, LBL, PBD; credit b: modification of work by J.P. </a:t>
            </a:r>
            <a:r>
              <a:rPr lang="en-US" sz="1500" dirty="0" err="1"/>
              <a:t>Nataro</a:t>
            </a:r>
            <a:r>
              <a:rPr lang="en-US" sz="1500" dirty="0"/>
              <a:t> and S. Sears, </a:t>
            </a:r>
            <a:r>
              <a:rPr lang="en-US" sz="1500" dirty="0" err="1"/>
              <a:t>unpub</a:t>
            </a:r>
            <a:r>
              <a:rPr lang="en-US" sz="1500" dirty="0"/>
              <a:t>. data, CDC; scale-bar data from Matt Russell)</a:t>
            </a:r>
          </a:p>
        </p:txBody>
      </p:sp>
      <p:pic>
        <p:nvPicPr>
          <p:cNvPr id="9" name="Figure" descr="Micrograph a shows a virus with a hexagonal head that stands on thin, bent legs. The virus sits on the surface of a cell that is so large that only a small fraction of its surface is visible. Micrograph b shows small bacterial cells that are about the size of the organelles in the adjacent colon cell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20635" r="-20635"/>
          <a:stretch>
            <a:fillRect/>
          </a:stretch>
        </p:blipFill>
        <p:spPr/>
      </p:pic>
      <p:pic>
        <p:nvPicPr>
          <p:cNvPr id="10" name="OpenStaxLogo" descr="openstax college logo">
            <a:extLst>
              <a:ext uri="{FF2B5EF4-FFF2-40B4-BE49-F238E27FC236}">
                <a16:creationId xmlns:a16="http://schemas.microsoft.com/office/drawing/2014/main" id="{F4B91967-7641-45A1-BD11-DF7CBEAD7FE4}"/>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21.2</a:t>
            </a:r>
          </a:p>
        </p:txBody>
      </p:sp>
    </p:spTree>
    <p:extLst>
      <p:ext uri="{BB962C8B-B14F-4D97-AF65-F5344CB8AC3E}">
        <p14:creationId xmlns:p14="http://schemas.microsoft.com/office/powerpoint/2010/main" val="33411015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F6B0DE0B-EB6E-423E-8CB8-BD370C48339E}"/>
              </a:ext>
            </a:extLst>
          </p:cNvPr>
          <p:cNvSpPr>
            <a:spLocks noGrp="1"/>
          </p:cNvSpPr>
          <p:nvPr>
            <p:ph type="ftr" sz="quarter" idx="11"/>
          </p:nvPr>
        </p:nvSpPr>
        <p:spPr>
          <a:xfrm>
            <a:off x="711200" y="6492875"/>
            <a:ext cx="7808912"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The KSHV virus binds the </a:t>
            </a:r>
            <a:r>
              <a:rPr lang="en-US" sz="1600" dirty="0" err="1"/>
              <a:t>xCT</a:t>
            </a:r>
            <a:r>
              <a:rPr lang="en-US" sz="1600" dirty="0"/>
              <a:t> receptor on the surface of human cells. </a:t>
            </a:r>
            <a:r>
              <a:rPr lang="en-US" sz="1600" dirty="0" err="1"/>
              <a:t>xCT</a:t>
            </a:r>
            <a:r>
              <a:rPr lang="en-US" sz="1600" dirty="0"/>
              <a:t> receptors protect cells against stress. Stressed cells express more </a:t>
            </a:r>
            <a:r>
              <a:rPr lang="en-US" sz="1600" dirty="0" err="1"/>
              <a:t>xCT</a:t>
            </a:r>
            <a:r>
              <a:rPr lang="en-US" sz="1600" dirty="0"/>
              <a:t> receptors than non-stressed cells. The KSHV </a:t>
            </a:r>
            <a:r>
              <a:rPr lang="en-US" sz="1600" dirty="0" err="1"/>
              <a:t>virion</a:t>
            </a:r>
            <a:r>
              <a:rPr lang="en-US" sz="1600" dirty="0"/>
              <a:t> causes cells to become stressed, thereby increasing expression of the receptor to which it binds. (credit: modification of work by NIAID, NIH)</a:t>
            </a:r>
          </a:p>
        </p:txBody>
      </p:sp>
      <p:pic>
        <p:nvPicPr>
          <p:cNvPr id="9" name="Figure" descr="In the illustration a viral receptor on the surface of a KSHV virus is attached to an xCT receptor embedded in the plasma membrane."/>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63700" r="-63700"/>
          <a:stretch>
            <a:fillRect/>
          </a:stretch>
        </p:blipFill>
        <p:spPr/>
      </p:pic>
      <p:pic>
        <p:nvPicPr>
          <p:cNvPr id="10" name="OpenStaxLogo" descr="openstax college logo">
            <a:extLst>
              <a:ext uri="{FF2B5EF4-FFF2-40B4-BE49-F238E27FC236}">
                <a16:creationId xmlns:a16="http://schemas.microsoft.com/office/drawing/2014/main" id="{32580F97-0011-4321-969F-8F6172C4AE82}"/>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21.3</a:t>
            </a:r>
          </a:p>
        </p:txBody>
      </p:sp>
    </p:spTree>
    <p:extLst>
      <p:ext uri="{BB962C8B-B14F-4D97-AF65-F5344CB8AC3E}">
        <p14:creationId xmlns:p14="http://schemas.microsoft.com/office/powerpoint/2010/main" val="1873502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6A930F57-921F-4F8E-8F11-91372D613FCA}"/>
              </a:ext>
            </a:extLst>
          </p:cNvPr>
          <p:cNvSpPr>
            <a:spLocks noGrp="1"/>
          </p:cNvSpPr>
          <p:nvPr>
            <p:ph type="ftr" sz="quarter" idx="11"/>
          </p:nvPr>
        </p:nvSpPr>
        <p:spPr>
          <a:xfrm>
            <a:off x="711200" y="6492875"/>
            <a:ext cx="7808912"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Autofit/>
          </a:bodyPr>
          <a:lstStyle/>
          <a:p>
            <a:r>
              <a:rPr lang="en-US" sz="1260" dirty="0"/>
              <a:t>Viruses can be either complex in shape or relatively simple. This figure shows three relatively complex </a:t>
            </a:r>
            <a:r>
              <a:rPr lang="en-US" sz="1260" dirty="0" err="1"/>
              <a:t>virions</a:t>
            </a:r>
            <a:r>
              <a:rPr lang="en-US" sz="1260" dirty="0"/>
              <a:t>: the bacteriophage T4, with its DNA-containing head group and tail fibers that attach to host cells; adenovirus, which uses spikes from its capsid to bind to host cells; and HIV, which uses glycoproteins embedded in its envelope to bind to host cells. Notice that HIV has proteins called matrix proteins, internal to the envelope, which help stabilize </a:t>
            </a:r>
            <a:r>
              <a:rPr lang="en-US" sz="1260" dirty="0" err="1"/>
              <a:t>virion</a:t>
            </a:r>
            <a:r>
              <a:rPr lang="en-US" sz="1260" dirty="0"/>
              <a:t> shape. (credit “bacteriophage, adenovirus”: modification of work by NCBI, NIH; credit “HIV retrovirus”: modification of work by NIAID, NIH)</a:t>
            </a:r>
          </a:p>
        </p:txBody>
      </p:sp>
      <p:pic>
        <p:nvPicPr>
          <p:cNvPr id="9" name="Figure" descr="Illustration a shows bacteriophage T4, which houses its DNA genome in a hexagonal head. A long, straight tail extends from the bottom of the head. Tail fibers attached to the base of the tail are bent, like spider legs. In b, adenovirus houses its DNA genome in a round capsid made from many small capsomere subunits. Glycoproteins extend from the capsomere, like pins from a pincushion. In c, the HIV retrovirus houses its RNA genome and an enzyme called reverse transcriptase in a bullet-shaped capsid. A spherical viral envelope, lined with matrix proteins, surrounds the capsid. Glycoproteins extend from the viral envelope."/>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33725" r="-33725"/>
          <a:stretch>
            <a:fillRect/>
          </a:stretch>
        </p:blipFill>
        <p:spPr/>
      </p:pic>
      <p:pic>
        <p:nvPicPr>
          <p:cNvPr id="10" name="OpenStaxLogo" descr="openstax college logo">
            <a:extLst>
              <a:ext uri="{FF2B5EF4-FFF2-40B4-BE49-F238E27FC236}">
                <a16:creationId xmlns:a16="http://schemas.microsoft.com/office/drawing/2014/main" id="{895E995B-0403-4623-BCA7-3A118091B89F}"/>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21.4</a:t>
            </a:r>
          </a:p>
        </p:txBody>
      </p:sp>
    </p:spTree>
    <p:extLst>
      <p:ext uri="{BB962C8B-B14F-4D97-AF65-F5344CB8AC3E}">
        <p14:creationId xmlns:p14="http://schemas.microsoft.com/office/powerpoint/2010/main" val="35219337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CA38AA06-09DD-4F89-81AB-1E7FAD49A62E}"/>
              </a:ext>
            </a:extLst>
          </p:cNvPr>
          <p:cNvSpPr>
            <a:spLocks noGrp="1"/>
          </p:cNvSpPr>
          <p:nvPr>
            <p:ph type="ftr" sz="quarter" idx="11"/>
          </p:nvPr>
        </p:nvSpPr>
        <p:spPr>
          <a:xfrm>
            <a:off x="711200" y="6492875"/>
            <a:ext cx="7808912"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a:xfrm>
            <a:off x="457200" y="4843982"/>
            <a:ext cx="8062912" cy="1518718"/>
          </a:xfrm>
        </p:spPr>
        <p:txBody>
          <a:bodyPr>
            <a:noAutofit/>
          </a:bodyPr>
          <a:lstStyle/>
          <a:p>
            <a:r>
              <a:rPr lang="en-US" sz="1050" dirty="0"/>
              <a:t>Viruses are classified based on their core genetic material and capsid design.</a:t>
            </a:r>
            <a:r>
              <a:rPr lang="en-US" sz="1050" dirty="0">
                <a:solidFill>
                  <a:srgbClr val="6CB255"/>
                </a:solidFill>
              </a:rPr>
              <a:t> (a) </a:t>
            </a:r>
            <a:r>
              <a:rPr lang="en-US" sz="1050" dirty="0"/>
              <a:t>Rabies virus has a single-stranded RNA (</a:t>
            </a:r>
            <a:r>
              <a:rPr lang="en-US" sz="1050" dirty="0" err="1"/>
              <a:t>ssRNA</a:t>
            </a:r>
            <a:r>
              <a:rPr lang="en-US" sz="1050" dirty="0"/>
              <a:t>) core and an enveloped helical capsid, whereas </a:t>
            </a:r>
            <a:r>
              <a:rPr lang="en-US" sz="1050" dirty="0">
                <a:solidFill>
                  <a:srgbClr val="6CB255"/>
                </a:solidFill>
              </a:rPr>
              <a:t>(b)</a:t>
            </a:r>
            <a:r>
              <a:rPr lang="en-US" sz="1050" dirty="0"/>
              <a:t> </a:t>
            </a:r>
            <a:r>
              <a:rPr lang="en-US" sz="1050" dirty="0" err="1"/>
              <a:t>variola</a:t>
            </a:r>
            <a:r>
              <a:rPr lang="en-US" sz="1050" dirty="0"/>
              <a:t> virus, the causative agent of smallpox, has a double-stranded DNA (</a:t>
            </a:r>
            <a:r>
              <a:rPr lang="en-US" sz="1050" dirty="0" err="1"/>
              <a:t>dsDNA</a:t>
            </a:r>
            <a:r>
              <a:rPr lang="en-US" sz="1050" dirty="0"/>
              <a:t>) core and a complex capsid. Rabies transmission occurs when saliva from an infected mammal enters a wound. The virus travels through neurons in the peripheral nervous system to the central nervous system where it impairs brain function, and then travels to other tissues. The virus can infect any mammal, and most die within weeks of infection. Smallpox is a human virus transmitted by inhalation of the </a:t>
            </a:r>
            <a:r>
              <a:rPr lang="en-US" sz="1050" dirty="0" err="1"/>
              <a:t>variola</a:t>
            </a:r>
            <a:r>
              <a:rPr lang="en-US" sz="1050" dirty="0"/>
              <a:t> virus, localized in the skin, mouth, and throat, which causes a characteristic rash. Before its eradication in 1979, infection resulted in a 30–35 percent mortality rate. (credit “rabies diagram”: modification of work by CDC; “rabies micrograph”: modification of work by Dr. Fred Murphy, CDC; credit “small pox micrograph”: modification of work by Dr. Fred Murphy, Sylvia Whitfield, CDC; credit “smallpox photo”: modification of work by CDC; scale-bar data from Matt Russell)</a:t>
            </a:r>
          </a:p>
        </p:txBody>
      </p:sp>
      <p:pic>
        <p:nvPicPr>
          <p:cNvPr id="3" name="Figure" descr="Part a (top) is an illustration of the rabies virus, which is bullet-shaped. RNA is coiled inside a capsid, which is encased in a matrix protein-lined viral envelope studded with glycoproteins. Part a (bottom) is a micrograph of a cluster of bullet-shaped rabies viruses. Part b (top) is a micrograph of variola virus, which has DNA encased in a bow-shaped capsid. An oval matrix protein-lined envelope surrounds the capsid. Part b (bottom) shows irregular, bumpy lesions on the arms and legs of a person with smallpox."/>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27751" r="-27751"/>
          <a:stretch>
            <a:fillRect/>
          </a:stretch>
        </p:blipFill>
        <p:spPr/>
      </p:pic>
      <p:pic>
        <p:nvPicPr>
          <p:cNvPr id="9" name="OpenStaxLogo" descr="openstax college logo">
            <a:extLst>
              <a:ext uri="{FF2B5EF4-FFF2-40B4-BE49-F238E27FC236}">
                <a16:creationId xmlns:a16="http://schemas.microsoft.com/office/drawing/2014/main" id="{DEA17C68-1AFB-4115-8264-960698731A69}"/>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21.5</a:t>
            </a:r>
          </a:p>
        </p:txBody>
      </p:sp>
    </p:spTree>
    <p:extLst>
      <p:ext uri="{BB962C8B-B14F-4D97-AF65-F5344CB8AC3E}">
        <p14:creationId xmlns:p14="http://schemas.microsoft.com/office/powerpoint/2010/main" val="2416094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0559E0CB-9460-4219-8E7A-0B2A6A978CA2}"/>
              </a:ext>
            </a:extLst>
          </p:cNvPr>
          <p:cNvSpPr>
            <a:spLocks noGrp="1"/>
          </p:cNvSpPr>
          <p:nvPr>
            <p:ph type="ftr" sz="quarter" idx="11"/>
          </p:nvPr>
        </p:nvSpPr>
        <p:spPr>
          <a:xfrm>
            <a:off x="711200" y="6492875"/>
            <a:ext cx="7808912"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a:xfrm>
            <a:off x="457200" y="4843982"/>
            <a:ext cx="8062912" cy="1518718"/>
          </a:xfrm>
        </p:spPr>
        <p:txBody>
          <a:bodyPr>
            <a:noAutofit/>
          </a:bodyPr>
          <a:lstStyle/>
          <a:p>
            <a:r>
              <a:rPr lang="en-US" sz="1600" dirty="0"/>
              <a:t>Adenovirus (left) is depicted with a double-stranded DNA genome enclosed in an icosahedral capsid that is 90–100 nm across. The virus, shown clustered in the micrograph (right), is transmitted orally and causes a variety of illnesses in vertebrates, including human eye and respiratory infections. (credit “adenovirus”: modification of work by Dr. Richard </a:t>
            </a:r>
            <a:r>
              <a:rPr lang="en-US" sz="1600" dirty="0" err="1"/>
              <a:t>Feldmann</a:t>
            </a:r>
            <a:r>
              <a:rPr lang="en-US" sz="1600" dirty="0"/>
              <a:t>, National Cancer Institute; credit “micrograph”: modification of work by Dr. G. William Gary, Jr., CDC; scale-bar data from Matt Russell)</a:t>
            </a:r>
          </a:p>
        </p:txBody>
      </p:sp>
      <p:pic>
        <p:nvPicPr>
          <p:cNvPr id="4" name="Figure" descr="The left illustration shows a 20-sided structure with rods jutting from each apex. The right micrograph shows a cluster of adenoviruses, each about 100 nanometers acros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1804" b="-1804"/>
          <a:stretch>
            <a:fillRect/>
          </a:stretch>
        </p:blipFill>
        <p:spPr/>
      </p:pic>
      <p:pic>
        <p:nvPicPr>
          <p:cNvPr id="9" name="OpenStaxLogo" descr="openstax college logo">
            <a:extLst>
              <a:ext uri="{FF2B5EF4-FFF2-40B4-BE49-F238E27FC236}">
                <a16:creationId xmlns:a16="http://schemas.microsoft.com/office/drawing/2014/main" id="{3FB41CFB-4EF7-4033-9432-5CFAB2F06678}"/>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21.6</a:t>
            </a:r>
          </a:p>
        </p:txBody>
      </p:sp>
    </p:spTree>
    <p:extLst>
      <p:ext uri="{BB962C8B-B14F-4D97-AF65-F5344CB8AC3E}">
        <p14:creationId xmlns:p14="http://schemas.microsoft.com/office/powerpoint/2010/main" val="32474168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7FAE5365-1782-4B1F-A39F-88935A15532F}"/>
              </a:ext>
            </a:extLst>
          </p:cNvPr>
          <p:cNvSpPr>
            <a:spLocks noGrp="1"/>
          </p:cNvSpPr>
          <p:nvPr>
            <p:ph type="ftr" sz="quarter" idx="11"/>
          </p:nvPr>
        </p:nvSpPr>
        <p:spPr>
          <a:xfrm>
            <a:off x="711200" y="6492875"/>
            <a:ext cx="7808912"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a:xfrm>
            <a:off x="457200" y="4843982"/>
            <a:ext cx="8062912" cy="1518718"/>
          </a:xfrm>
        </p:spPr>
        <p:txBody>
          <a:bodyPr>
            <a:noAutofit/>
          </a:bodyPr>
          <a:lstStyle/>
          <a:p>
            <a:r>
              <a:rPr lang="en-US" sz="1300" dirty="0"/>
              <a:t>Transmission electron micrographs of various viruses show their structures. The capsid of the </a:t>
            </a:r>
            <a:r>
              <a:rPr lang="en-US" sz="1300" dirty="0">
                <a:solidFill>
                  <a:srgbClr val="6CB255"/>
                </a:solidFill>
              </a:rPr>
              <a:t>(a) </a:t>
            </a:r>
            <a:r>
              <a:rPr lang="en-US" sz="1300" dirty="0"/>
              <a:t>polio virus is naked icosahedral; </a:t>
            </a:r>
            <a:r>
              <a:rPr lang="en-US" sz="1300" dirty="0">
                <a:solidFill>
                  <a:srgbClr val="6CB255"/>
                </a:solidFill>
              </a:rPr>
              <a:t>(b)</a:t>
            </a:r>
            <a:r>
              <a:rPr lang="en-US" sz="1300" dirty="0"/>
              <a:t> the Epstein-Barr virus capsid is enveloped icosahedral; </a:t>
            </a:r>
            <a:r>
              <a:rPr lang="en-US" sz="1300" dirty="0">
                <a:solidFill>
                  <a:srgbClr val="6CB255"/>
                </a:solidFill>
              </a:rPr>
              <a:t>(c)</a:t>
            </a:r>
            <a:r>
              <a:rPr lang="en-US" sz="1300" dirty="0"/>
              <a:t> the mumps virus capsid is an enveloped helix; </a:t>
            </a:r>
            <a:r>
              <a:rPr lang="en-US" sz="1300" dirty="0">
                <a:solidFill>
                  <a:srgbClr val="6CB255"/>
                </a:solidFill>
              </a:rPr>
              <a:t>(d) </a:t>
            </a:r>
            <a:r>
              <a:rPr lang="en-US" sz="1300" dirty="0"/>
              <a:t>the tobacco mosaic virus capsid is naked helical; and </a:t>
            </a:r>
            <a:r>
              <a:rPr lang="en-US" sz="1300" dirty="0">
                <a:solidFill>
                  <a:srgbClr val="6CB255"/>
                </a:solidFill>
              </a:rPr>
              <a:t>(e)</a:t>
            </a:r>
            <a:r>
              <a:rPr lang="en-US" sz="1300" dirty="0"/>
              <a:t> the </a:t>
            </a:r>
            <a:r>
              <a:rPr lang="en-US" sz="1300" dirty="0" err="1"/>
              <a:t>herpesvirus</a:t>
            </a:r>
            <a:r>
              <a:rPr lang="en-US" sz="1300" dirty="0"/>
              <a:t> capsid is complex. (credit a: modification of work by Dr. Fred Murphy, Sylvia Whitfield; credit b: modification of work by Liza Gross; credit c: modification of work by Dr. F. A. Murphy, CDC; credit d: modification of work by USDA ARS; credit e: modification of work by Linda </a:t>
            </a:r>
            <a:r>
              <a:rPr lang="en-US" sz="1300" dirty="0" err="1"/>
              <a:t>Stannard</a:t>
            </a:r>
            <a:r>
              <a:rPr lang="en-US" sz="1300" dirty="0"/>
              <a:t>, Department of Medical Microbiology, University of Cape Town, South Africa, NASA; scale-bar data from Matt Russell)</a:t>
            </a:r>
          </a:p>
        </p:txBody>
      </p:sp>
      <p:pic>
        <p:nvPicPr>
          <p:cNvPr id="3" name="Figure" descr="Micrograph a shows icosahedral polioviruses arranged in a grid; micrograph b shows two Epstein-Barr viruses with icosahedral capsids encased in an oval membrane; micrograph c shows a mumps virus capsid encased in an irregular membrane; micrograph d shows rectangular tobacco mosaic virus capsids; and micrograph e shows a spherical herpesvirus envelope studded with glycoprotein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24245" r="-24245"/>
          <a:stretch>
            <a:fillRect/>
          </a:stretch>
        </p:blipFill>
        <p:spPr/>
      </p:pic>
      <p:pic>
        <p:nvPicPr>
          <p:cNvPr id="9" name="OpenStaxLogo" descr="openstax college logo">
            <a:extLst>
              <a:ext uri="{FF2B5EF4-FFF2-40B4-BE49-F238E27FC236}">
                <a16:creationId xmlns:a16="http://schemas.microsoft.com/office/drawing/2014/main" id="{9BDD49C6-F7AB-47F5-94A8-88D50E22011D}"/>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21.7</a:t>
            </a:r>
          </a:p>
        </p:txBody>
      </p:sp>
    </p:spTree>
    <p:extLst>
      <p:ext uri="{BB962C8B-B14F-4D97-AF65-F5344CB8AC3E}">
        <p14:creationId xmlns:p14="http://schemas.microsoft.com/office/powerpoint/2010/main" val="17150181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0BF82242-2BFE-4BE9-9CF4-D99CBD3E59A1}"/>
              </a:ext>
            </a:extLst>
          </p:cNvPr>
          <p:cNvSpPr>
            <a:spLocks noGrp="1"/>
          </p:cNvSpPr>
          <p:nvPr>
            <p:ph type="ftr" sz="quarter" idx="11"/>
          </p:nvPr>
        </p:nvSpPr>
        <p:spPr>
          <a:xfrm>
            <a:off x="711200" y="6492875"/>
            <a:ext cx="7808912"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a:xfrm>
            <a:off x="457200" y="4843982"/>
            <a:ext cx="8062912" cy="1518718"/>
          </a:xfrm>
        </p:spPr>
        <p:txBody>
          <a:bodyPr>
            <a:noAutofit/>
          </a:bodyPr>
          <a:lstStyle/>
          <a:p>
            <a:r>
              <a:rPr lang="it-IT" sz="1600" dirty="0"/>
              <a:t>In influenza virus </a:t>
            </a:r>
            <a:r>
              <a:rPr lang="it-IT" sz="1600" dirty="0" err="1"/>
              <a:t>infection</a:t>
            </a:r>
            <a:r>
              <a:rPr lang="it-IT" sz="1600" dirty="0"/>
              <a:t>, </a:t>
            </a:r>
            <a:r>
              <a:rPr lang="it-IT" sz="1600" dirty="0" err="1"/>
              <a:t>glycoproteins</a:t>
            </a:r>
            <a:r>
              <a:rPr lang="it-IT" sz="1600" dirty="0"/>
              <a:t> </a:t>
            </a:r>
            <a:r>
              <a:rPr lang="it-IT" sz="1600" dirty="0" err="1"/>
              <a:t>attach</a:t>
            </a:r>
            <a:r>
              <a:rPr lang="it-IT" sz="1600" dirty="0"/>
              <a:t> to a </a:t>
            </a:r>
            <a:r>
              <a:rPr lang="it-IT" sz="1600" dirty="0" err="1"/>
              <a:t>host</a:t>
            </a:r>
            <a:r>
              <a:rPr lang="it-IT" sz="1600" dirty="0"/>
              <a:t> </a:t>
            </a:r>
            <a:r>
              <a:rPr lang="it-IT" sz="1600" dirty="0" err="1"/>
              <a:t>epithelial</a:t>
            </a:r>
            <a:r>
              <a:rPr lang="it-IT" sz="1600" dirty="0"/>
              <a:t> </a:t>
            </a:r>
            <a:r>
              <a:rPr lang="it-IT" sz="1600" dirty="0" err="1"/>
              <a:t>cell</a:t>
            </a:r>
            <a:r>
              <a:rPr lang="it-IT" sz="1600" dirty="0"/>
              <a:t>. </a:t>
            </a:r>
            <a:r>
              <a:rPr lang="it-IT" sz="1600" dirty="0" err="1"/>
              <a:t>As</a:t>
            </a:r>
            <a:r>
              <a:rPr lang="it-IT" sz="1600" dirty="0"/>
              <a:t> a </a:t>
            </a:r>
            <a:r>
              <a:rPr lang="it-IT" sz="1600" dirty="0" err="1"/>
              <a:t>result</a:t>
            </a:r>
            <a:r>
              <a:rPr lang="it-IT" sz="1600" dirty="0"/>
              <a:t>, </a:t>
            </a:r>
            <a:r>
              <a:rPr lang="en-US" sz="1600" dirty="0"/>
              <a:t>the virus is engulfed. RNA and proteins are made and assembled into new </a:t>
            </a:r>
            <a:r>
              <a:rPr lang="en-US" sz="1600" dirty="0" err="1"/>
              <a:t>virions</a:t>
            </a:r>
            <a:r>
              <a:rPr lang="en-US" sz="1600" dirty="0"/>
              <a:t>.</a:t>
            </a:r>
          </a:p>
        </p:txBody>
      </p:sp>
      <p:pic>
        <p:nvPicPr>
          <p:cNvPr id="4" name="Figure" descr="The illustration shows the steps of an influenza virus infection. In step 1, influenza virus becomes attached to a target epithelial cell. In step 2, the cell engulfs the virus by endocytosis, and the virus becomes encased in the cell’s plasma membrane. In step 3, the membrane dissolves, and the viral contents are released into the cytoplasm. Viral mRNA enters the nucleus, where it is replicated by viral RNA polymerase. In step 4, viral mRNA exits to the cytoplasm, where it is used to make viral proteins. In step 5, new viral particles are released into the extracellular fluid. The cell, which is not killed in the process, continues to make new viru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48183" r="-48183"/>
          <a:stretch>
            <a:fillRect/>
          </a:stretch>
        </p:blipFill>
        <p:spPr/>
      </p:pic>
      <p:pic>
        <p:nvPicPr>
          <p:cNvPr id="9" name="OpenStaxLogo" descr="openstax college logo">
            <a:extLst>
              <a:ext uri="{FF2B5EF4-FFF2-40B4-BE49-F238E27FC236}">
                <a16:creationId xmlns:a16="http://schemas.microsoft.com/office/drawing/2014/main" id="{BCE27691-48FE-4B95-AD38-E7D7EAD59162}"/>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21.8</a:t>
            </a:r>
          </a:p>
        </p:txBody>
      </p:sp>
    </p:spTree>
    <p:extLst>
      <p:ext uri="{BB962C8B-B14F-4D97-AF65-F5344CB8AC3E}">
        <p14:creationId xmlns:p14="http://schemas.microsoft.com/office/powerpoint/2010/main" val="22185050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732</TotalTime>
  <Words>2602</Words>
  <Application>Microsoft Office PowerPoint</Application>
  <PresentationFormat>On-screen Show (4:3)</PresentationFormat>
  <Paragraphs>61</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Arial Black</vt:lpstr>
      <vt:lpstr>Calibri</vt:lpstr>
      <vt:lpstr>Essential</vt:lpstr>
      <vt:lpstr>Biology</vt:lpstr>
      <vt:lpstr>Figure 21.1</vt:lpstr>
      <vt:lpstr>Figure 21.2</vt:lpstr>
      <vt:lpstr>Figure 21.3</vt:lpstr>
      <vt:lpstr>Figure 21.4</vt:lpstr>
      <vt:lpstr>Figure 21.5</vt:lpstr>
      <vt:lpstr>Figure 21.6</vt:lpstr>
      <vt:lpstr>Figure 21.7</vt:lpstr>
      <vt:lpstr>Figure 21.8</vt:lpstr>
      <vt:lpstr>Figure 21.9</vt:lpstr>
      <vt:lpstr>Figure 21.10</vt:lpstr>
      <vt:lpstr>Figure 21.11</vt:lpstr>
      <vt:lpstr>Figure 21.12</vt:lpstr>
      <vt:lpstr>Figure 21.13</vt:lpstr>
      <vt:lpstr>Figure 21.14</vt:lpstr>
      <vt:lpstr>Figure 21.15</vt:lpstr>
      <vt:lpstr>Figure 21.16</vt:lpstr>
      <vt:lpstr>Figure 21.17</vt:lpstr>
      <vt:lpstr>Figure 21.18</vt:lpstr>
      <vt:lpstr>Figure 21.19</vt:lpstr>
    </vt:vector>
  </TitlesOfParts>
  <Company>WNI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Biology - Chapter 21 - VIRUSES</dc:title>
  <dc:creator>Spuddy McSpare</dc:creator>
  <cp:lastModifiedBy>Conversion_02</cp:lastModifiedBy>
  <cp:revision>229</cp:revision>
  <cp:lastPrinted>2013-06-08T18:01:06Z</cp:lastPrinted>
  <dcterms:created xsi:type="dcterms:W3CDTF">2012-06-04T02:13:36Z</dcterms:created>
  <dcterms:modified xsi:type="dcterms:W3CDTF">2017-09-19T18:24:26Z</dcterms:modified>
</cp:coreProperties>
</file>