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8"/>
  </p:notesMasterIdLst>
  <p:handoutMasterIdLst>
    <p:handoutMasterId r:id="rId19"/>
  </p:handoutMasterIdLst>
  <p:sldIdLst>
    <p:sldId id="256" r:id="rId2"/>
    <p:sldId id="280" r:id="rId3"/>
    <p:sldId id="345" r:id="rId4"/>
    <p:sldId id="346" r:id="rId5"/>
    <p:sldId id="401" r:id="rId6"/>
    <p:sldId id="378" r:id="rId7"/>
    <p:sldId id="379" r:id="rId8"/>
    <p:sldId id="402" r:id="rId9"/>
    <p:sldId id="403" r:id="rId10"/>
    <p:sldId id="380" r:id="rId11"/>
    <p:sldId id="388" r:id="rId12"/>
    <p:sldId id="389" r:id="rId13"/>
    <p:sldId id="404" r:id="rId14"/>
    <p:sldId id="390" r:id="rId15"/>
    <p:sldId id="392" r:id="rId16"/>
    <p:sldId id="3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4591" autoAdjust="0"/>
  </p:normalViewPr>
  <p:slideViewPr>
    <p:cSldViewPr snapToGrid="0" snapToObjects="1">
      <p:cViewPr varScale="1">
        <p:scale>
          <a:sx n="105" d="100"/>
          <a:sy n="105" d="100"/>
        </p:scale>
        <p:origin x="4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09/21/17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28F3D-0DA2-44BC-B2A4-5818E316015D}" type="datetimeFigureOut">
              <a:rPr lang="en-US" smtClean="0"/>
              <a:t>09/21/17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36139-8140-483E-BB5B-F8FBCAAB59F1}" type="slidenum">
              <a:rPr lang="en-US" smtClean="0"/>
              <a:t>‹#›</a:t>
            </a:fld>
            <a:endParaRPr lang="en-US"/>
          </a:p>
        </p:txBody>
      </p:sp>
    </p:spTree>
    <p:extLst>
      <p:ext uri="{BB962C8B-B14F-4D97-AF65-F5344CB8AC3E}">
        <p14:creationId xmlns:p14="http://schemas.microsoft.com/office/powerpoint/2010/main" val="101513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21,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21,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21,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21,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21,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9020"/>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41 OSMOTIC REGULATION AND EXCRETION</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3910C082-9C07-418D-8E78-563CE880153F}"/>
              </a:ext>
            </a:extLst>
          </p:cNvPr>
          <p:cNvSpPr>
            <a:spLocks noGrp="1"/>
          </p:cNvSpPr>
          <p:nvPr>
            <p:ph type="title" idx="4294967295"/>
          </p:nvPr>
        </p:nvSpPr>
        <p:spPr>
          <a:xfrm>
            <a:off x="0" y="704616"/>
            <a:ext cx="9144000" cy="734641"/>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11A0A3E-8701-4AEF-9E3F-5E420947626A}"/>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Some unicellular organisms, such as the amoeba, ingest food by endocytosis. The food vesicle fuses with a lysosome, which digests the food. Waste is excreted by exocytosis.</a:t>
            </a:r>
          </a:p>
        </p:txBody>
      </p:sp>
      <p:pic>
        <p:nvPicPr>
          <p:cNvPr id="9" name="Figure" descr="In this illustration, a cell extends a pseudopod to consume a food particle. The consumed particle is encapsulated in a vesicle. The vesicle fuses with a lysosome, and proteins inside the lysosome digest the food particle. After the food is digested, the vesicle fuses with the cell membrane, and undigested remains are excrete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7803" r="-780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41.9</a:t>
            </a:r>
          </a:p>
        </p:txBody>
      </p:sp>
    </p:spTree>
    <p:extLst>
      <p:ext uri="{BB962C8B-B14F-4D97-AF65-F5344CB8AC3E}">
        <p14:creationId xmlns:p14="http://schemas.microsoft.com/office/powerpoint/2010/main" val="1568476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7FE0F82-1A70-4522-96B7-F45E21C072AF}"/>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00" dirty="0"/>
              <a:t>In the excretory system of the </a:t>
            </a:r>
            <a:r>
              <a:rPr lang="en-US" sz="1200" dirty="0">
                <a:solidFill>
                  <a:srgbClr val="6CB255"/>
                </a:solidFill>
              </a:rPr>
              <a:t>(a) </a:t>
            </a:r>
            <a:r>
              <a:rPr lang="en-US" sz="1200" dirty="0" err="1"/>
              <a:t>planaria</a:t>
            </a:r>
            <a:r>
              <a:rPr lang="en-US" sz="1200" dirty="0"/>
              <a:t>, cilia of flame cells propel waste through a tubule formed by a tube cell. Tubules are connected into branched structures that lead to pores located all along the sides of the body. The filtrate is secreted through these pores. In</a:t>
            </a:r>
            <a:r>
              <a:rPr lang="en-US" sz="1200" dirty="0">
                <a:solidFill>
                  <a:srgbClr val="6CB255"/>
                </a:solidFill>
              </a:rPr>
              <a:t> (b) </a:t>
            </a:r>
            <a:r>
              <a:rPr lang="en-US" sz="1200" dirty="0"/>
              <a:t>annelids such as earthworms, </a:t>
            </a:r>
            <a:r>
              <a:rPr lang="en-US" sz="1200" dirty="0" err="1"/>
              <a:t>nephridia</a:t>
            </a:r>
            <a:r>
              <a:rPr lang="en-US" sz="1200" dirty="0"/>
              <a:t> filter fluid from the coelom, or body cavity. Beating cilia at the opening of the </a:t>
            </a:r>
            <a:r>
              <a:rPr lang="en-US" sz="1200" dirty="0" err="1"/>
              <a:t>nephridium</a:t>
            </a:r>
            <a:r>
              <a:rPr lang="en-US" sz="1200" dirty="0"/>
              <a:t> draw water from the coelom into a tubule. As the filtrate passes down the tubules, nutrients and other solutes are reabsorbed by capillaries. Filtered fluid containing nitrogenous and other wastes is stored in a bladder and then secreted through a pore in the side of the body.</a:t>
            </a:r>
          </a:p>
        </p:txBody>
      </p:sp>
      <p:pic>
        <p:nvPicPr>
          <p:cNvPr id="9" name="Figure" descr="Illustration A shows a flame cell, which is bulb-shaped with cilia projecting from one end. The cilia form a point, like the tip of a paintbrush, inside as wide opening at the end of a tube cell. The tube cell narrows into a tubule, then widens into a body where the nucleus is located. The tubule continues past the cell body. Illustration B shows a cross section of an earthworm, which is segmented with walls separating each segment. The trumpet-like opening of a nephridium sticks out of the wall. Cilia surround the opening. Beyond the wall, the nephridium forms a tube that winds down to the ventral surface, where it connects with an opening to the exterior. Just above the opening the tube widens into a bladd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297" b="-529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41.10</a:t>
            </a:r>
          </a:p>
        </p:txBody>
      </p:sp>
    </p:spTree>
    <p:extLst>
      <p:ext uri="{BB962C8B-B14F-4D97-AF65-F5344CB8AC3E}">
        <p14:creationId xmlns:p14="http://schemas.microsoft.com/office/powerpoint/2010/main" val="1620005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8021A8A-4A0E-43C4-BAD7-F0B21FC187DD}"/>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400" dirty="0" err="1"/>
              <a:t>Malpighian</a:t>
            </a:r>
            <a:r>
              <a:rPr lang="en-US" sz="1400" dirty="0"/>
              <a:t> tubules of insects and other terrestrial arthropods remove nitrogenous wastes and other solutes from the </a:t>
            </a:r>
            <a:r>
              <a:rPr lang="en-US" sz="1400" dirty="0" err="1"/>
              <a:t>hemolymph</a:t>
            </a:r>
            <a:r>
              <a:rPr lang="en-US" sz="1400" dirty="0"/>
              <a:t>. Na</a:t>
            </a:r>
            <a:r>
              <a:rPr lang="en-US" sz="1400" baseline="30000" dirty="0"/>
              <a:t>+</a:t>
            </a:r>
            <a:r>
              <a:rPr lang="en-US" sz="1400" dirty="0"/>
              <a:t> and/or K</a:t>
            </a:r>
            <a:r>
              <a:rPr lang="en-US" sz="1400" baseline="30000" dirty="0"/>
              <a:t>+</a:t>
            </a:r>
            <a:r>
              <a:rPr lang="en-US" sz="1400" dirty="0"/>
              <a:t> ions are actively transported into the lumen of the tubules. Water then enters the tubules via osmosis, forming urine. The urine passes through the intestine, and into the rectum. There, nutrients diffuse back into the </a:t>
            </a:r>
            <a:r>
              <a:rPr lang="en-US" sz="1400" dirty="0" err="1"/>
              <a:t>hemolymph</a:t>
            </a:r>
            <a:r>
              <a:rPr lang="en-US" sz="1400" dirty="0"/>
              <a:t>. Na</a:t>
            </a:r>
            <a:r>
              <a:rPr lang="en-US" sz="1400" baseline="30000" dirty="0"/>
              <a:t>+</a:t>
            </a:r>
            <a:r>
              <a:rPr lang="en-US" sz="1400" dirty="0"/>
              <a:t> and/or K</a:t>
            </a:r>
            <a:r>
              <a:rPr lang="en-US" sz="1400" baseline="30000" dirty="0"/>
              <a:t>+</a:t>
            </a:r>
            <a:r>
              <a:rPr lang="en-US" sz="1400" dirty="0"/>
              <a:t> ions are pumped into the </a:t>
            </a:r>
            <a:r>
              <a:rPr lang="en-US" sz="1400" dirty="0" err="1"/>
              <a:t>hemolymph</a:t>
            </a:r>
            <a:r>
              <a:rPr lang="en-US" sz="1400" dirty="0"/>
              <a:t>, and water follows. The concentrated waste is then </a:t>
            </a:r>
            <a:r>
              <a:rPr lang="da-DK" sz="1400" dirty="0" err="1"/>
              <a:t>excreted</a:t>
            </a:r>
            <a:r>
              <a:rPr lang="da-DK" sz="1400" dirty="0"/>
              <a:t>.</a:t>
            </a:r>
            <a:endParaRPr lang="en-US" sz="1600" dirty="0"/>
          </a:p>
        </p:txBody>
      </p:sp>
      <p:pic>
        <p:nvPicPr>
          <p:cNvPr id="9" name="Figure" descr="Illustration shows the digestive tract of a bee. Food enters the mouth, and then goes through the stomach to the intestine. The Malpighian tubules are wormlike protrusions that form a band around the intestine. After the intestine, food enters a bulge called the rectum, and exits through the an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209" r="-320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41.11</a:t>
            </a:r>
          </a:p>
        </p:txBody>
      </p:sp>
    </p:spTree>
    <p:extLst>
      <p:ext uri="{BB962C8B-B14F-4D97-AF65-F5344CB8AC3E}">
        <p14:creationId xmlns:p14="http://schemas.microsoft.com/office/powerpoint/2010/main" val="3103975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8553562-F824-44C9-B3C9-59DDE28064EF}"/>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 The urea cycle begins in the mitochondrion, where bicarbonate (HCO3) is combined with ammonia (NH3) to make carbamoyl phosphate. Two ATP are used in the process. Ornithine transcarbamylase adds the carbamoyl phosphate to a five-carbon amino acid called ornithine to make L-citrulline. L-citrulline leaves the mitochondrion, and an enzyme called arginosuccinate synthetase adds a four-carbon amino acid called L-aspartate to it to make arginosuccinate. In the process, one ATP is converted to AMP and PPi. Arginosuccinate lyase removes a four-carbon fumarate molecule from the arginosuccinate, forming the six-carbon amino acid L-arginine. Arginase-1 removes a urea molecule from the L-arginine, forming ornithine in the process. Urea has a single carbon double-bonded to an oxygen and single-bonded to two ammonia groups. Ornithine enters the mitochondrion, completing the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8593" b="-859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The urea cycle converts ammonia to urea.</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41.12</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424943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61A9169-AA82-452E-8384-A76E14C4F47D}"/>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Nitrogenous waste is excreted in different forms by different species. These include </a:t>
            </a:r>
            <a:r>
              <a:rPr lang="en-US" sz="1600" dirty="0">
                <a:solidFill>
                  <a:srgbClr val="6CB255"/>
                </a:solidFill>
              </a:rPr>
              <a:t>(a) </a:t>
            </a:r>
            <a:r>
              <a:rPr lang="en-US" sz="1600" dirty="0"/>
              <a:t>ammonia, </a:t>
            </a:r>
            <a:r>
              <a:rPr lang="en-US" sz="1600" dirty="0">
                <a:solidFill>
                  <a:srgbClr val="6CB255"/>
                </a:solidFill>
              </a:rPr>
              <a:t>(b) </a:t>
            </a:r>
            <a:r>
              <a:rPr lang="en-US" sz="1600" dirty="0"/>
              <a:t>urea, and </a:t>
            </a:r>
            <a:r>
              <a:rPr lang="en-US" sz="1600" dirty="0">
                <a:solidFill>
                  <a:srgbClr val="6CB255"/>
                </a:solidFill>
              </a:rPr>
              <a:t>(c) </a:t>
            </a:r>
            <a:r>
              <a:rPr lang="en-US" sz="1600" dirty="0"/>
              <a:t>uric acid. (credit a: modification of work by Eric </a:t>
            </a:r>
            <a:r>
              <a:rPr lang="en-US" sz="1600" dirty="0" err="1"/>
              <a:t>Engbretson</a:t>
            </a:r>
            <a:r>
              <a:rPr lang="en-US" sz="1600" dirty="0"/>
              <a:t>, USFWS; credit b: modification of work by B. </a:t>
            </a:r>
            <a:r>
              <a:rPr lang="en-US" sz="1600" dirty="0">
                <a:solidFill>
                  <a:schemeClr val="tx1"/>
                </a:solidFill>
              </a:rPr>
              <a:t>“</a:t>
            </a:r>
            <a:r>
              <a:rPr lang="en-US" sz="1600" dirty="0"/>
              <a:t>Moose</a:t>
            </a:r>
            <a:r>
              <a:rPr lang="en-US" sz="1600" dirty="0">
                <a:solidFill>
                  <a:schemeClr val="tx1"/>
                </a:solidFill>
              </a:rPr>
              <a:t>”</a:t>
            </a:r>
            <a:r>
              <a:rPr lang="en-US" sz="1600" dirty="0"/>
              <a:t> Peterson, USFWS; credit c: modification of work by Dave Menke, USFWS).</a:t>
            </a:r>
          </a:p>
        </p:txBody>
      </p:sp>
      <p:pic>
        <p:nvPicPr>
          <p:cNvPr id="9" name="Figure" descr="Part A shows a photo of a freshwater fish and states that many invertebrates and aquatic species excrete ammonia. The chemical structure of ammonia is NH3. Part B shows a photo of a wood rat and states that mammals, many adult amphibians, and some marine species excrete urea. The chemical structure of urea is shown. Urea has two NH2 groups attached to a central carbon. An oxygen is also double-bonded to this central carbon. Part C shows a photo of a pigeon and states that insects, land snails, birds, and many reptiles excrete uric acid. The chemical structure of uric acid is shown. Uric acid has a six-membered carbon ring attached to a five-membered ring. Each ring has two NH groups embedded in it. An oxygen is double-bonded to each ri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6897" b="-3689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41.13</a:t>
            </a:r>
          </a:p>
        </p:txBody>
      </p:sp>
    </p:spTree>
    <p:extLst>
      <p:ext uri="{BB962C8B-B14F-4D97-AF65-F5344CB8AC3E}">
        <p14:creationId xmlns:p14="http://schemas.microsoft.com/office/powerpoint/2010/main" val="1797877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DBAD1FC-BA1A-4FB7-94DA-E7797060CAA0}"/>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Gout causes the inflammation visible in this person’s left big toe joint. (credit: </a:t>
            </a:r>
            <a:r>
              <a:rPr lang="en-US" sz="1600" dirty="0">
                <a:solidFill>
                  <a:schemeClr val="tx1"/>
                </a:solidFill>
              </a:rPr>
              <a:t>“</a:t>
            </a:r>
            <a:r>
              <a:rPr lang="pl-PL" sz="1600" dirty="0" err="1"/>
              <a:t>Gonzosft</a:t>
            </a:r>
            <a:r>
              <a:rPr lang="en-US" sz="1600" dirty="0">
                <a:solidFill>
                  <a:schemeClr val="tx1"/>
                </a:solidFill>
              </a:rPr>
              <a:t>”</a:t>
            </a:r>
            <a:r>
              <a:rPr lang="pl-PL" sz="1600" dirty="0"/>
              <a:t>/</a:t>
            </a:r>
            <a:r>
              <a:rPr lang="pl-PL" sz="1600" dirty="0" err="1"/>
              <a:t>Wikimedia</a:t>
            </a:r>
            <a:r>
              <a:rPr lang="pl-PL" sz="1600" dirty="0"/>
              <a:t> </a:t>
            </a:r>
            <a:r>
              <a:rPr lang="pl-PL" sz="1600" dirty="0" err="1"/>
              <a:t>Commons</a:t>
            </a:r>
            <a:r>
              <a:rPr lang="pl-PL" sz="1600" dirty="0"/>
              <a:t>)</a:t>
            </a:r>
            <a:endParaRPr lang="en-US" sz="1600" dirty="0"/>
          </a:p>
        </p:txBody>
      </p:sp>
      <p:pic>
        <p:nvPicPr>
          <p:cNvPr id="9" name="Figure" descr="Photo shows a toe that is swollen and re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2836" r="-22836"/>
          <a:stretch>
            <a:fillRect/>
          </a:stretch>
        </p:blipFill>
        <p:spPr>
          <a:xfrm>
            <a:off x="457200" y="1168473"/>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41.14</a:t>
            </a:r>
          </a:p>
        </p:txBody>
      </p:sp>
    </p:spTree>
    <p:extLst>
      <p:ext uri="{BB962C8B-B14F-4D97-AF65-F5344CB8AC3E}">
        <p14:creationId xmlns:p14="http://schemas.microsoft.com/office/powerpoint/2010/main" val="31608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450A4BE-A5D1-425E-9FA9-E0BD65ECE8D8}"/>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renin-angiotensin-aldosterone system increases blood pressure and volume. The hormone ANP has antagonistic effects. (credit: modification of work by Mikael </a:t>
            </a:r>
            <a:r>
              <a:rPr lang="en-US" sz="1600" dirty="0" err="1"/>
              <a:t>Häggström</a:t>
            </a:r>
            <a:r>
              <a:rPr lang="en-US" sz="1600" dirty="0"/>
              <a:t>)</a:t>
            </a:r>
          </a:p>
        </p:txBody>
      </p:sp>
      <p:pic>
        <p:nvPicPr>
          <p:cNvPr id="9" name="Figure" descr="The renin-angiotensin-aldosterone pathway involves four hormones: renin, which is made in the kidney, angiotensin, which is made in the liver, aldosterone, which is made in the adrenal glands, and ADH, which is made in the hypothalamus and secreted by the posterior pituitary. The adrenal glands are located on top of the kidneys, and the hypothalamus and pituitary are in the brain. The pathway begins when renin converts angiotensin into angiotensin I. An enzyme called ACE then converts angiotensin I into angiotensin II. Angiotensin II has several direct effects. These include arterial constriction, which increases blood pressure, decreasing the glomerular filtration rate, which results in water retention, and increasing thirst. Angiotensin II also triggers the release of two other hormones, aldosterone and ADH. Aldosterone causes nephron distal tubules to reabsorb more sodium and water, which increases blood volume. ADH moderates the insertion of aquaporins into the nephridial collecting ducts. As a result, more water is reabsorbed by the blood. ADH also causes arteries to constrict. The hormone ANP is antagonistic to the angiotensin pathway. ANP decreases blood pressure and volume by increasing the glomerulus filtration rate, increasing reabsorption of sodium ions by the nephron, and by inhibiting the release of renin from the kidney and aldosterone from the adrenal glan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2283" r="-12283"/>
          <a:stretch>
            <a:fillRect/>
          </a:stretch>
        </p:blipFill>
        <p:spPr>
          <a:xfrm>
            <a:off x="457200" y="1122386"/>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41.15</a:t>
            </a:r>
          </a:p>
        </p:txBody>
      </p:sp>
    </p:spTree>
    <p:extLst>
      <p:ext uri="{BB962C8B-B14F-4D97-AF65-F5344CB8AC3E}">
        <p14:creationId xmlns:p14="http://schemas.microsoft.com/office/powerpoint/2010/main" val="38738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A1F4690A-5989-4CDD-8E0D-6F29407D32C2}"/>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Just as humans recycle what we can and dump the remains into landfills, our bodies use and recycle what they can and excrete the remaining waste products. Our bodies’ complex systems have developed ways to treat waste and maintain a balanced internal environment. (credit: modification of work by </a:t>
            </a:r>
            <a:r>
              <a:rPr lang="en-US" sz="1600" dirty="0" err="1"/>
              <a:t>Redwin</a:t>
            </a:r>
            <a:r>
              <a:rPr lang="en-US" sz="1600" dirty="0"/>
              <a:t> Law)</a:t>
            </a:r>
          </a:p>
        </p:txBody>
      </p:sp>
      <p:pic>
        <p:nvPicPr>
          <p:cNvPr id="12" name="Figure" descr="Photo shows two garbage trucks dumping their contents into a landfil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591" r="-759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41.1</a:t>
            </a:r>
          </a:p>
        </p:txBody>
      </p:sp>
    </p:spTree>
    <p:extLst>
      <p:ext uri="{BB962C8B-B14F-4D97-AF65-F5344CB8AC3E}">
        <p14:creationId xmlns:p14="http://schemas.microsoft.com/office/powerpoint/2010/main" val="362986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C57FF41-5040-4813-9152-10A37D605F11}"/>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Cells placed in a hypertonic environment tend to shrink due to loss of water. In a hypotonic environment, cells tend to swell due to intake of water. The blood maintains an isotonic environment so that cells neither shrink nor swell. (credit: Mariana Ruiz Villareal).</a:t>
            </a:r>
          </a:p>
        </p:txBody>
      </p:sp>
      <p:pic>
        <p:nvPicPr>
          <p:cNvPr id="9" name="Figure" descr="The left part of this illustration shows shriveled red blood cells bathed in a hypertonic solution. The middle part shows healthy red blood cells bathed in an isotonic solution, and the right part shows bloated red blood cells bathed in a hypotonic solution. One of the bloated cells in the hypotonic solution burst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9602" r="-960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41.2</a:t>
            </a:r>
          </a:p>
        </p:txBody>
      </p:sp>
    </p:spTree>
    <p:extLst>
      <p:ext uri="{BB962C8B-B14F-4D97-AF65-F5344CB8AC3E}">
        <p14:creationId xmlns:p14="http://schemas.microsoft.com/office/powerpoint/2010/main" val="936496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B3DBD72E-FE66-4F34-B10B-23123DD475DE}"/>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Fish are </a:t>
            </a:r>
            <a:r>
              <a:rPr lang="en-US" sz="1600" dirty="0" err="1"/>
              <a:t>osmoregulators</a:t>
            </a:r>
            <a:r>
              <a:rPr lang="en-US" sz="1600" dirty="0"/>
              <a:t>, but must use different mechanisms to survive in </a:t>
            </a:r>
            <a:r>
              <a:rPr lang="en-US" sz="1600" dirty="0">
                <a:solidFill>
                  <a:srgbClr val="6CB255"/>
                </a:solidFill>
              </a:rPr>
              <a:t>(a)</a:t>
            </a:r>
            <a:r>
              <a:rPr lang="en-US" sz="1600" dirty="0"/>
              <a:t> freshwater or </a:t>
            </a:r>
            <a:r>
              <a:rPr lang="en-US" sz="1600" dirty="0">
                <a:solidFill>
                  <a:srgbClr val="6CB255"/>
                </a:solidFill>
              </a:rPr>
              <a:t>(b)</a:t>
            </a:r>
            <a:r>
              <a:rPr lang="en-US" sz="1600" dirty="0"/>
              <a:t> saltwater environments. (credit: modification of work by Duane Raver, NOAA)</a:t>
            </a:r>
          </a:p>
        </p:txBody>
      </p:sp>
      <p:pic>
        <p:nvPicPr>
          <p:cNvPr id="6" name="Figure" descr="Illustration A shows a fish in a freshwater environment, where water is absorbed through the skin. To compensate, the fish drinks little water and excretes dilute urine. Sodium, potassium and chlorine ions are lost through the skin, and the fish actively transports these same ions into its gills to compensate for this loss. Illustration B shows a fish in a saltwater environment, where water is lost through the skin. To compensate, the fish drinks ample water and excretes concentrated urine. It absorbs sodium, potassium, and chlorine ions through its skin, and excretes them through its gi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640" r="-4264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41.3</a:t>
            </a:r>
          </a:p>
        </p:txBody>
      </p:sp>
    </p:spTree>
    <p:extLst>
      <p:ext uri="{BB962C8B-B14F-4D97-AF65-F5344CB8AC3E}">
        <p14:creationId xmlns:p14="http://schemas.microsoft.com/office/powerpoint/2010/main" val="21298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2BC6C58-E8D2-4025-ADB0-EB5455E5FB81}"/>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Kidneys filter the blood, producing urine that is stored in the bladder prior to elimination through the urethra. (credit: modification of work by NCI)</a:t>
            </a:r>
            <a:endParaRPr lang="en-US" sz="1450" dirty="0">
              <a:solidFill>
                <a:schemeClr val="tx1"/>
              </a:solidFill>
            </a:endParaRPr>
          </a:p>
        </p:txBody>
      </p:sp>
      <p:pic>
        <p:nvPicPr>
          <p:cNvPr id="2" name="Figure" descr="Illustration shows the placement of the kidneys and bladder in a human man. The two kidneys face one another and are located on the posterior side, about halfway up the back. A renal artery and a renal vein extend from the inside middle of each kidney, toward a major blood vessel that runs up the middle of the body. A ureter runs down from each kidney to the bladder, a sac that sits just above the pelvis. The urethra runs down from the bottom of the bladder and through the penis. The adrenal glands are lumpy masses that sit on top of the kidney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027" b="-16027"/>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41.4</a:t>
            </a:r>
          </a:p>
        </p:txBody>
      </p:sp>
    </p:spTree>
    <p:extLst>
      <p:ext uri="{BB962C8B-B14F-4D97-AF65-F5344CB8AC3E}">
        <p14:creationId xmlns:p14="http://schemas.microsoft.com/office/powerpoint/2010/main" val="25083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57765D4-FF64-4149-BE53-F090D314AF84}"/>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internal structure of the kidney is shown. (credit: modification of work by NCI)</a:t>
            </a:r>
          </a:p>
        </p:txBody>
      </p:sp>
      <p:pic>
        <p:nvPicPr>
          <p:cNvPr id="9" name="Figure" descr="The kidney is shaped like a kidney bean standing on end. Two layers, the outer renal fascia and an inner capsule, cover the outside of the kidney. The inside of the kidney consists of three layers: the outer cortex, the middle medulla and the inner renal pelvis. The renal pelvis is flush with the concave side of the kidney, and empties into the ureter, a tube that runs down outside the concave side of the kidney. Nine renal pyramids are embedded in the medulla, which is the thickest kidney layer. Each renal pyramid is teardrop-shaped, with the narrow end facing the renal pelvis. The renal artery and renal vein enter the concave part of the kidney, just above the ureter. The renal artery and renal vein branch into arterioles and venuoles, respectively, which extend into the kidney and branch into capillaries in the cortex."/>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063" r="-2006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41.5</a:t>
            </a:r>
          </a:p>
        </p:txBody>
      </p:sp>
    </p:spTree>
    <p:extLst>
      <p:ext uri="{BB962C8B-B14F-4D97-AF65-F5344CB8AC3E}">
        <p14:creationId xmlns:p14="http://schemas.microsoft.com/office/powerpoint/2010/main" val="175127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42F7F7D-3358-47FD-AA38-0767F44818E8}"/>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nephron is the functional unit of the kidney. The glomerulus and convoluted tubules are located in the kidney cortex, while collecting ducts are located in the pyramids of the medulla. (credit: modification of work by NIDDK)</a:t>
            </a:r>
          </a:p>
        </p:txBody>
      </p:sp>
      <p:pic>
        <p:nvPicPr>
          <p:cNvPr id="9" name="Figure" descr="Illustration shows the nephron, a tube-like structure that begins in the kidney cortex. Here, arterioles converge in a bulb-like structure called the glomerulus, which is partly surrounded by a Bowman’s capsule. Afferent arterioles enter the glomerulus, and efferent arterioles leave. The glomerulus empties into the proximal convoluted tubule. A long loop, called the loop of Henle, extends from the proximal convoluted tubule to the inner medulla of the kidney, and then back out to the cortex. There, the loop of Henle joins a distal convoluted tubule. The distal convoluted tubule joins a collecting duct, which travels from the medulla back into the cortex, toward the center of the kidney. Eventually, the contents of the renal pyramid empty into the renal pelvis, and then the uret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7094" r="-709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41.6</a:t>
            </a:r>
          </a:p>
        </p:txBody>
      </p:sp>
    </p:spTree>
    <p:extLst>
      <p:ext uri="{BB962C8B-B14F-4D97-AF65-F5344CB8AC3E}">
        <p14:creationId xmlns:p14="http://schemas.microsoft.com/office/powerpoint/2010/main" val="38336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6C1926B-3D25-4D51-BD1B-5170B0B84496}"/>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Illustration labels parts of a nephron and their function. The nephron begins at the glomerulus, a spherical structure that filters small solutes from the blood. The filtrate then enters a winding proximal convoluted tubule, which reabsorbs ions, water, and nutrients, and removes toxins and adjusts the filtrate pH. The proximal convoluted tubule empties into the descending loop of Henle. Aquaporins in the descending loop allow water to pass from the filtrate to the interstitial fluid. The descending loop of Henle turns into the ascending loop of Henle. Both the descending loop and ascending loop are thin at the bottom, and turn thick about a third of the way up. In the ascending loop of Henle, sodium and chlorine ions are reabsorbed from the filtrate into the interstitial fluid. The ascending loop of Henle empties into the distal convoluted tubule, which selectively secretes and absorbs ions to maintain blood pH and electrolyte balance. The distal convoluted tubule empties into a collecting duct, which reabsorbs water and solutes from the filtrate. The collecting duct travels down, toward the middle of the kidne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935" b="-6935"/>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270" dirty="0">
                <a:solidFill>
                  <a:srgbClr val="000000"/>
                </a:solidFill>
              </a:rPr>
              <a:t>Each part of the nephron performs a different function in filtering waste and maintaining homeostatic balance. (1) The glomerulus forces small solutes out of the blood by pressure. (2) The proximal convoluted tubule reabsorbs ions, water, and nutrients from the filtrate into the interstitial fluid, and actively transports toxins and drugs from the interstitial fluid into the filtrate. The proximal convoluted tubule also adjusts blood pH by selectively secreting ammonia (NH</a:t>
            </a:r>
            <a:r>
              <a:rPr lang="en-US" sz="1270" baseline="30000" dirty="0">
                <a:solidFill>
                  <a:srgbClr val="000000"/>
                </a:solidFill>
              </a:rPr>
              <a:t>3+</a:t>
            </a:r>
            <a:r>
              <a:rPr lang="en-US" sz="1270" dirty="0">
                <a:solidFill>
                  <a:srgbClr val="000000"/>
                </a:solidFill>
              </a:rPr>
              <a:t>) into the filtrate, where it reacts with H</a:t>
            </a:r>
            <a:r>
              <a:rPr lang="en-US" sz="1270" baseline="30000" dirty="0">
                <a:solidFill>
                  <a:srgbClr val="000000"/>
                </a:solidFill>
              </a:rPr>
              <a:t>+</a:t>
            </a:r>
            <a:r>
              <a:rPr lang="en-US" sz="1270" dirty="0">
                <a:solidFill>
                  <a:srgbClr val="000000"/>
                </a:solidFill>
              </a:rPr>
              <a:t> to form NH</a:t>
            </a:r>
            <a:r>
              <a:rPr lang="en-US" sz="1270" baseline="30000" dirty="0">
                <a:solidFill>
                  <a:srgbClr val="000000"/>
                </a:solidFill>
              </a:rPr>
              <a:t>4+</a:t>
            </a:r>
            <a:r>
              <a:rPr lang="en-US" sz="1270" dirty="0">
                <a:solidFill>
                  <a:srgbClr val="000000"/>
                </a:solidFill>
              </a:rPr>
              <a:t>. The more acidic the filtrate, the more ammonia is secreted. (3) The descending loop of Henle is lined with cells contain aquaporins that allow water to pass from the filtrate into the interstitial fluid. (4) In the thin part of the ascending loop of Henle, Na</a:t>
            </a:r>
            <a:r>
              <a:rPr lang="en-US" sz="1270" baseline="30000" dirty="0">
                <a:solidFill>
                  <a:srgbClr val="000000"/>
                </a:solidFill>
              </a:rPr>
              <a:t>+</a:t>
            </a:r>
            <a:r>
              <a:rPr lang="en-US" sz="1270" dirty="0">
                <a:solidFill>
                  <a:srgbClr val="000000"/>
                </a:solidFill>
              </a:rPr>
              <a:t> and Cl</a:t>
            </a:r>
            <a:r>
              <a:rPr lang="en-US" sz="1270" baseline="30000" dirty="0">
                <a:solidFill>
                  <a:srgbClr val="000000"/>
                </a:solidFill>
              </a:rPr>
              <a:t>- </a:t>
            </a:r>
            <a:r>
              <a:rPr lang="en-US" sz="1270" dirty="0">
                <a:solidFill>
                  <a:srgbClr val="000000"/>
                </a:solidFill>
              </a:rPr>
              <a:t>ions diffuse into the interstitial fluid. In the thick part, these same ions are actively transported into the interstitial fluid. Because salt but not water is lost, the filtrate becomes more dilute as it travels up the limb. (5) In the distal convoluted tubule, K</a:t>
            </a:r>
            <a:r>
              <a:rPr lang="en-US" sz="1270" baseline="30000" dirty="0">
                <a:solidFill>
                  <a:srgbClr val="000000"/>
                </a:solidFill>
              </a:rPr>
              <a:t>+</a:t>
            </a:r>
            <a:r>
              <a:rPr lang="en-US" sz="1270" dirty="0">
                <a:solidFill>
                  <a:srgbClr val="000000"/>
                </a:solidFill>
              </a:rPr>
              <a:t> and H</a:t>
            </a:r>
            <a:r>
              <a:rPr lang="en-US" sz="1270" baseline="30000" dirty="0">
                <a:solidFill>
                  <a:srgbClr val="000000"/>
                </a:solidFill>
              </a:rPr>
              <a:t>+</a:t>
            </a:r>
            <a:r>
              <a:rPr lang="en-US" sz="1270" dirty="0">
                <a:solidFill>
                  <a:srgbClr val="000000"/>
                </a:solidFill>
              </a:rPr>
              <a:t> ions are selectively secreted into the filtrate, while Na</a:t>
            </a:r>
            <a:r>
              <a:rPr lang="en-US" sz="1270" baseline="30000" dirty="0">
                <a:solidFill>
                  <a:srgbClr val="000000"/>
                </a:solidFill>
              </a:rPr>
              <a:t>+</a:t>
            </a:r>
            <a:r>
              <a:rPr lang="en-US" sz="1270" dirty="0">
                <a:solidFill>
                  <a:srgbClr val="000000"/>
                </a:solidFill>
              </a:rPr>
              <a:t>, Cl</a:t>
            </a:r>
            <a:r>
              <a:rPr lang="en-US" sz="1270" baseline="30000" dirty="0">
                <a:solidFill>
                  <a:srgbClr val="000000"/>
                </a:solidFill>
              </a:rPr>
              <a:t>-</a:t>
            </a:r>
            <a:r>
              <a:rPr lang="en-US" sz="1270" dirty="0">
                <a:solidFill>
                  <a:srgbClr val="000000"/>
                </a:solidFill>
              </a:rPr>
              <a:t>, and HCO</a:t>
            </a:r>
            <a:r>
              <a:rPr lang="en-US" sz="1270" baseline="30000" dirty="0">
                <a:solidFill>
                  <a:srgbClr val="000000"/>
                </a:solidFill>
              </a:rPr>
              <a:t>3- </a:t>
            </a:r>
            <a:r>
              <a:rPr lang="en-US" sz="1270" dirty="0">
                <a:solidFill>
                  <a:srgbClr val="000000"/>
                </a:solidFill>
              </a:rPr>
              <a:t>ions are reabsorbed to maintain pH and electrolyte balance in the blood. (6) The collecting duct reabsorbs solutes and water from the filtrate, forming dilute urine. (credit: modification of work by NIDDK)</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41.7</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1084211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39847AD-279B-4147-91CC-D74897FEACBC}"/>
              </a:ext>
            </a:extLst>
          </p:cNvPr>
          <p:cNvSpPr>
            <a:spLocks noGrp="1"/>
          </p:cNvSpPr>
          <p:nvPr>
            <p:ph type="ftr" sz="quarter" idx="11"/>
          </p:nvPr>
        </p:nvSpPr>
        <p:spPr>
          <a:xfrm>
            <a:off x="692726" y="6492875"/>
            <a:ext cx="7827386"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The loop of </a:t>
            </a:r>
            <a:r>
              <a:rPr lang="en-US" sz="1600" dirty="0" err="1">
                <a:solidFill>
                  <a:srgbClr val="000000"/>
                </a:solidFill>
              </a:rPr>
              <a:t>Henle</a:t>
            </a:r>
            <a:r>
              <a:rPr lang="en-US" sz="1600" dirty="0">
                <a:solidFill>
                  <a:srgbClr val="000000"/>
                </a:solidFill>
              </a:rPr>
              <a:t> acts as a countercurrent multiplier that uses energy to create concentration gradients. The descending limb is water permeable. Water flows from the filtrate to the interstitial fluid, so osmolality inside the limb increases as it descends into the renal medulla. At the bottom, the osmolality is higher inside the loop than in the interstitial fluid. Thus, as filtrate enters the ascending limb, Na</a:t>
            </a:r>
            <a:r>
              <a:rPr lang="en-US" sz="1600" baseline="30000" dirty="0">
                <a:solidFill>
                  <a:srgbClr val="000000"/>
                </a:solidFill>
              </a:rPr>
              <a:t>+</a:t>
            </a:r>
            <a:r>
              <a:rPr lang="en-US" sz="1600" dirty="0">
                <a:solidFill>
                  <a:srgbClr val="000000"/>
                </a:solidFill>
              </a:rPr>
              <a:t> and </a:t>
            </a:r>
            <a:r>
              <a:rPr lang="en-US" sz="1600" dirty="0" err="1">
                <a:solidFill>
                  <a:srgbClr val="000000"/>
                </a:solidFill>
              </a:rPr>
              <a:t>Cl</a:t>
            </a:r>
            <a:r>
              <a:rPr lang="en-US" sz="1600" baseline="30000" dirty="0">
                <a:solidFill>
                  <a:srgbClr val="000000"/>
                </a:solidFill>
              </a:rPr>
              <a:t>-</a:t>
            </a:r>
            <a:r>
              <a:rPr lang="en-US" sz="1600" dirty="0">
                <a:solidFill>
                  <a:srgbClr val="000000"/>
                </a:solidFill>
              </a:rPr>
              <a:t> ions exit through ion channels present in the cell membrane. Further up, Na</a:t>
            </a:r>
            <a:r>
              <a:rPr lang="en-US" sz="1600" baseline="30000" dirty="0">
                <a:solidFill>
                  <a:srgbClr val="000000"/>
                </a:solidFill>
              </a:rPr>
              <a:t>+</a:t>
            </a:r>
            <a:r>
              <a:rPr lang="en-US" sz="1600" dirty="0">
                <a:solidFill>
                  <a:srgbClr val="000000"/>
                </a:solidFill>
              </a:rPr>
              <a:t> is actively transported out of the filtrate and </a:t>
            </a:r>
            <a:r>
              <a:rPr lang="en-US" sz="1600" dirty="0" err="1">
                <a:solidFill>
                  <a:srgbClr val="000000"/>
                </a:solidFill>
              </a:rPr>
              <a:t>Cl</a:t>
            </a:r>
            <a:r>
              <a:rPr lang="en-US" sz="1600" baseline="30000" dirty="0">
                <a:solidFill>
                  <a:srgbClr val="000000"/>
                </a:solidFill>
              </a:rPr>
              <a:t>- </a:t>
            </a:r>
            <a:r>
              <a:rPr lang="en-US" sz="1600" dirty="0">
                <a:solidFill>
                  <a:srgbClr val="000000"/>
                </a:solidFill>
              </a:rPr>
              <a:t>follows. </a:t>
            </a:r>
            <a:r>
              <a:rPr lang="en-US" sz="1600" dirty="0" err="1">
                <a:solidFill>
                  <a:srgbClr val="000000"/>
                </a:solidFill>
              </a:rPr>
              <a:t>Osmolarity</a:t>
            </a:r>
            <a:r>
              <a:rPr lang="en-US" sz="1600" dirty="0">
                <a:solidFill>
                  <a:srgbClr val="000000"/>
                </a:solidFill>
              </a:rPr>
              <a:t> is given in units of </a:t>
            </a:r>
            <a:r>
              <a:rPr lang="en-US" sz="1600" dirty="0" err="1">
                <a:solidFill>
                  <a:srgbClr val="000000"/>
                </a:solidFill>
              </a:rPr>
              <a:t>milliosmoles</a:t>
            </a:r>
            <a:r>
              <a:rPr lang="en-US" sz="1600" dirty="0">
                <a:solidFill>
                  <a:srgbClr val="000000"/>
                </a:solidFill>
              </a:rPr>
              <a:t> per liter (</a:t>
            </a:r>
            <a:r>
              <a:rPr lang="en-US" sz="1600" dirty="0" err="1">
                <a:solidFill>
                  <a:srgbClr val="000000"/>
                </a:solidFill>
              </a:rPr>
              <a:t>mOsm</a:t>
            </a:r>
            <a:r>
              <a:rPr lang="en-US" sz="1600" dirty="0">
                <a:solidFill>
                  <a:srgbClr val="000000"/>
                </a:solidFill>
              </a:rPr>
              <a:t>/L)</a:t>
            </a:r>
            <a:r>
              <a:rPr lang="en-US" sz="1600" dirty="0"/>
              <a:t>.</a:t>
            </a:r>
            <a:endParaRPr lang="en-US" sz="1450" dirty="0">
              <a:solidFill>
                <a:schemeClr val="tx1"/>
              </a:solidFill>
            </a:endParaRPr>
          </a:p>
          <a:p>
            <a:endParaRPr lang="en-US" sz="1600" dirty="0"/>
          </a:p>
        </p:txBody>
      </p:sp>
      <p:pic>
        <p:nvPicPr>
          <p:cNvPr id="2" name="Figure" descr="A U-shaped tube represents the loop of Henle. Filtrate enters the descending limb, and exits the ascending limb. The descending limb is water-permeable, and water travels from the limb to the interstitial space. As a consequence, the osmolality of the filtrate inside the limb increases from 300 milliosmoles per liter at the top to 1200 milliosmoles per liter at the bottom. The ascending limb is permeable to sodium and chloride ions. Because the osmolality inside bottom part of the limb is higher than the interstitial fluid, these ions diffuse out of the ascending limb. Higher up, sodium is actively transported out of the limb, and chloride follow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879" b="-11879"/>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41.8</a:t>
            </a:r>
          </a:p>
        </p:txBody>
      </p:sp>
    </p:spTree>
    <p:extLst>
      <p:ext uri="{BB962C8B-B14F-4D97-AF65-F5344CB8AC3E}">
        <p14:creationId xmlns:p14="http://schemas.microsoft.com/office/powerpoint/2010/main" val="3464197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895</TotalTime>
  <Words>1899</Words>
  <Application>Microsoft Office PowerPoint</Application>
  <PresentationFormat>On-screen Show (4:3)</PresentationFormat>
  <Paragraphs>48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Essential</vt:lpstr>
      <vt:lpstr>BIOLOGY</vt:lpstr>
      <vt:lpstr>Figure 41.1</vt:lpstr>
      <vt:lpstr>Figure 41.2</vt:lpstr>
      <vt:lpstr>Figure 41.3</vt:lpstr>
      <vt:lpstr>Figure 41.4</vt:lpstr>
      <vt:lpstr>Figure 41.5</vt:lpstr>
      <vt:lpstr>Figure 41.6</vt:lpstr>
      <vt:lpstr>Figure 41.7</vt:lpstr>
      <vt:lpstr>Figure 41.8</vt:lpstr>
      <vt:lpstr>Figure 41.9</vt:lpstr>
      <vt:lpstr>Figure 41.10</vt:lpstr>
      <vt:lpstr>Figure 41.11</vt:lpstr>
      <vt:lpstr>Figure 41.12</vt:lpstr>
      <vt:lpstr>Figure 41.13</vt:lpstr>
      <vt:lpstr>Figure 41.14</vt:lpstr>
      <vt:lpstr>Figure 41.15</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41 - OSMOTIC REGULATION AND EXCRETION</dc:title>
  <dc:creator>Spuddy McSpare</dc:creator>
  <cp:lastModifiedBy>Conversion_08</cp:lastModifiedBy>
  <cp:revision>287</cp:revision>
  <cp:lastPrinted>2013-07-03T19:55:17Z</cp:lastPrinted>
  <dcterms:created xsi:type="dcterms:W3CDTF">2012-06-04T02:13:36Z</dcterms:created>
  <dcterms:modified xsi:type="dcterms:W3CDTF">2017-09-21T13:18:20Z</dcterms:modified>
</cp:coreProperties>
</file>