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80" r:id="rId3"/>
    <p:sldId id="347" r:id="rId4"/>
    <p:sldId id="283" r:id="rId5"/>
    <p:sldId id="310" r:id="rId6"/>
    <p:sldId id="311" r:id="rId7"/>
    <p:sldId id="312" r:id="rId8"/>
    <p:sldId id="323" r:id="rId9"/>
    <p:sldId id="324" r:id="rId10"/>
    <p:sldId id="325" r:id="rId11"/>
    <p:sldId id="339" r:id="rId12"/>
    <p:sldId id="340" r:id="rId13"/>
    <p:sldId id="341" r:id="rId14"/>
    <p:sldId id="314" r:id="rId15"/>
    <p:sldId id="348" r:id="rId16"/>
    <p:sldId id="315" r:id="rId17"/>
    <p:sldId id="316" r:id="rId18"/>
    <p:sldId id="317" r:id="rId19"/>
    <p:sldId id="318" r:id="rId20"/>
    <p:sldId id="349" r:id="rId21"/>
    <p:sldId id="350" r:id="rId22"/>
    <p:sldId id="319"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591" autoAdjust="0"/>
  </p:normalViewPr>
  <p:slideViewPr>
    <p:cSldViewPr snapToGrid="0" snapToObjects="1">
      <p:cViewPr varScale="1">
        <p:scale>
          <a:sx n="105" d="100"/>
          <a:sy n="105" d="100"/>
        </p:scale>
        <p:origin x="426" y="78"/>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1605-263D-48D2-A2D6-CE553A412E52}"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17573-8C21-4B24-91B6-C83A01BE5B60}" type="slidenum">
              <a:rPr lang="en-US" smtClean="0"/>
              <a:t>‹#›</a:t>
            </a:fld>
            <a:endParaRPr lang="en-US"/>
          </a:p>
        </p:txBody>
      </p:sp>
    </p:spTree>
    <p:extLst>
      <p:ext uri="{BB962C8B-B14F-4D97-AF65-F5344CB8AC3E}">
        <p14:creationId xmlns:p14="http://schemas.microsoft.com/office/powerpoint/2010/main" val="336094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26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36 SENSORY 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3FE0ADE-1F9A-4470-A194-CA964FCBFE45}"/>
              </a:ext>
            </a:extLst>
          </p:cNvPr>
          <p:cNvSpPr>
            <a:spLocks noGrp="1"/>
          </p:cNvSpPr>
          <p:nvPr>
            <p:ph type="title" idx="4294967295"/>
          </p:nvPr>
        </p:nvSpPr>
        <p:spPr>
          <a:xfrm>
            <a:off x="0" y="692857"/>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C082896-EB29-44CB-A5AB-F3047B13280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flehmen</a:t>
            </a:r>
            <a:r>
              <a:rPr lang="en-US" sz="1600" dirty="0"/>
              <a:t> response in this tiger results in the curling of the upper lip and helps airborne pheromone molecules enter the </a:t>
            </a:r>
            <a:r>
              <a:rPr lang="en-US" sz="1600" dirty="0" err="1"/>
              <a:t>vomeronasal</a:t>
            </a:r>
            <a:r>
              <a:rPr lang="en-US" sz="1600" dirty="0"/>
              <a:t> organ. (credit: modification of work by </a:t>
            </a:r>
            <a:r>
              <a:rPr lang="en-US" sz="1600" dirty="0">
                <a:solidFill>
                  <a:schemeClr val="tx1"/>
                </a:solidFill>
              </a:rPr>
              <a:t>“</a:t>
            </a:r>
            <a:r>
              <a:rPr lang="cs-CZ" sz="1600" dirty="0" err="1"/>
              <a:t>chadh</a:t>
            </a:r>
            <a:r>
              <a:rPr lang="en-US" sz="1600" dirty="0">
                <a:solidFill>
                  <a:schemeClr val="tx1"/>
                </a:solidFill>
              </a:rPr>
              <a:t>”</a:t>
            </a:r>
            <a:r>
              <a:rPr lang="cs-CZ" sz="1600" dirty="0"/>
              <a:t>/</a:t>
            </a:r>
            <a:r>
              <a:rPr lang="cs-CZ" sz="1600" dirty="0" err="1"/>
              <a:t>Flickr</a:t>
            </a:r>
            <a:r>
              <a:rPr lang="cs-CZ" sz="1600" dirty="0"/>
              <a:t>)</a:t>
            </a:r>
            <a:endParaRPr lang="en-US" sz="1600" dirty="0"/>
          </a:p>
        </p:txBody>
      </p:sp>
      <p:pic>
        <p:nvPicPr>
          <p:cNvPr id="4" name="Figure" descr="Photo shows a tiger snarl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36.9</a:t>
            </a:r>
          </a:p>
        </p:txBody>
      </p:sp>
    </p:spTree>
    <p:extLst>
      <p:ext uri="{BB962C8B-B14F-4D97-AF65-F5344CB8AC3E}">
        <p14:creationId xmlns:p14="http://schemas.microsoft.com/office/powerpoint/2010/main" val="26514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E99E6E-13B4-408C-B5F7-F292FFF934F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Foliate, circumvallate, and fungiform papillae are located on different regions of the tongue.</a:t>
            </a:r>
            <a:endParaRPr lang="en-US" sz="1600" dirty="0">
              <a:solidFill>
                <a:srgbClr val="6CB255"/>
              </a:solidFill>
            </a:endParaRPr>
          </a:p>
          <a:p>
            <a:pPr marL="342900" indent="-342900">
              <a:buAutoNum type="alphaLcParenBoth"/>
            </a:pPr>
            <a:r>
              <a:rPr lang="en-US" sz="1600" dirty="0"/>
              <a:t>Foliate papillae are prominent protrusions on this light micrograph. (credit a: modification of work by NCI; scale-bar data from Matt Russell)</a:t>
            </a:r>
          </a:p>
        </p:txBody>
      </p:sp>
      <p:pic>
        <p:nvPicPr>
          <p:cNvPr id="3" name="Figure" descr="An illustration shows small, filiform papillae scattered across the front two thirds of the tongue. Larger circumvallate papillae form an inverted V at the back of the tongue. Medium-sized fungiform papillae are shown scattered across the back two thirds of the tongue. Foliate papillae form ridges on the back edges of the tongue. A micrograph shows a cross-section of a tongue in which the foliate papillae can be seen as square protrusions about 200 microns across and dee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36.10</a:t>
            </a:r>
          </a:p>
        </p:txBody>
      </p:sp>
    </p:spTree>
    <p:extLst>
      <p:ext uri="{BB962C8B-B14F-4D97-AF65-F5344CB8AC3E}">
        <p14:creationId xmlns:p14="http://schemas.microsoft.com/office/powerpoint/2010/main" val="52400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B7D8CF-A955-43CE-A825-DE82816660C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Pores in the tongue allow </a:t>
            </a:r>
            <a:r>
              <a:rPr lang="en-US" sz="1600" dirty="0" err="1"/>
              <a:t>tastants</a:t>
            </a:r>
            <a:r>
              <a:rPr lang="en-US" sz="1600" dirty="0"/>
              <a:t> to enter taste pores in the tongue. (credit: modification of work by Vincenzo Rizzo)</a:t>
            </a:r>
          </a:p>
        </p:txBody>
      </p:sp>
      <p:pic>
        <p:nvPicPr>
          <p:cNvPr id="4" name="Figure" descr="A taste bud is shaped like a garlic bulb, and is embedded in the epidermis of the tongue. Together, the two types of cells that make up the taste bud, taste cells and supporting cells, resemble cloves. Hair-like microvilli extend from the tips of the taste cells, into a taste pore on the surface of the tongue. Nerve endings extend into the bottom of the taste bud from the 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727" r="-447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36.11</a:t>
            </a:r>
          </a:p>
        </p:txBody>
      </p:sp>
    </p:spTree>
    <p:extLst>
      <p:ext uri="{BB962C8B-B14F-4D97-AF65-F5344CB8AC3E}">
        <p14:creationId xmlns:p14="http://schemas.microsoft.com/office/powerpoint/2010/main" val="25312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C9A9C1-379A-4931-97C4-51F3A1D1A5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sound waves, wavelength corresponds to pitch. Amplitude of the wave corresponds to volume. The sound wave shown with a dashed line is softer in volume than the sound wave shown with a solid line. (credit: NIH)</a:t>
            </a:r>
          </a:p>
        </p:txBody>
      </p:sp>
      <p:pic>
        <p:nvPicPr>
          <p:cNvPr id="3" name="Figure" descr="A graph shows a regularly repeating sine wave that goes gradually up, then down, then up again. The distance between two crests is the wavelength. The amplitude is the height of the wave. On the graph, two waves with different wavelengths but the same amplitude are superimposed on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764" r="-287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36.12</a:t>
            </a:r>
          </a:p>
        </p:txBody>
      </p:sp>
    </p:spTree>
    <p:extLst>
      <p:ext uri="{BB962C8B-B14F-4D97-AF65-F5344CB8AC3E}">
        <p14:creationId xmlns:p14="http://schemas.microsoft.com/office/powerpoint/2010/main" val="96729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E3A35C-A6F9-46BB-9156-8B9D8199454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Sound travels through the outer ear to the middle ear, which is bounded on its exterior by the tympanic membrane. The middle ear contains three bones called </a:t>
            </a:r>
            <a:r>
              <a:rPr lang="en-US" sz="1400" dirty="0" err="1"/>
              <a:t>ossicles</a:t>
            </a:r>
            <a:r>
              <a:rPr lang="en-US" sz="1400" dirty="0"/>
              <a:t> that transfer the sound wave to the oval window, the exterior boundary of the inner ear. The organ of </a:t>
            </a:r>
            <a:r>
              <a:rPr lang="en-US" sz="1400" dirty="0" err="1"/>
              <a:t>Corti</a:t>
            </a:r>
            <a:r>
              <a:rPr lang="en-US" sz="1400" dirty="0"/>
              <a:t>, which is the organ of sound transduction, lies inside the cochlea. (credit: modification of work by Lars </a:t>
            </a:r>
            <a:r>
              <a:rPr lang="en-US" sz="1400" dirty="0" err="1"/>
              <a:t>Chittka</a:t>
            </a:r>
            <a:r>
              <a:rPr lang="en-US" sz="1400" dirty="0"/>
              <a:t>, </a:t>
            </a:r>
            <a:r>
              <a:rPr lang="da-DK" sz="1400" dirty="0"/>
              <a:t>Axel Brockmann)</a:t>
            </a:r>
            <a:endParaRPr lang="en-US" sz="1400" dirty="0"/>
          </a:p>
        </p:txBody>
      </p:sp>
      <p:pic>
        <p:nvPicPr>
          <p:cNvPr id="3" name="Figure" descr="The illustration shows the parts of the human ear. The visible part of the exterior ear is called the pinna. The ear canal extends inward from the pinna to a circular membrane called the tympanum. On the other side of the tympanum is the Eustachian tube. Inside the Eustachian tube the malleus, which touches the inside of the tympanum, is attached to the incus, which is in turn attached to the horseshoe-shaped stapes. The stapes is attached to the round window, a membrane in the snail shell-shaped cochlea. Another window, called the round window, is located in the wide part of the cochlea. Ring-like semicircular canals extend from the cochlea. The cochlear nerve and vestibular nerve both connect to the cochl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379" r="-253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36.13</a:t>
            </a:r>
          </a:p>
        </p:txBody>
      </p:sp>
    </p:spTree>
    <p:extLst>
      <p:ext uri="{BB962C8B-B14F-4D97-AF65-F5344CB8AC3E}">
        <p14:creationId xmlns:p14="http://schemas.microsoft.com/office/powerpoint/2010/main" val="332514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5085C9-4564-4B57-A128-27B044BC292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solidFill>
                  <a:schemeClr val="tx1"/>
                </a:solidFill>
              </a:rPr>
              <a:t>In the human ear, sound waves cause the stapes to press against the oval window. Vibrations travel up the fluid-filled interior of the cochlea. The basilar membrane that lines the cochlea gets continuously thinner toward the apex of the cochlea. Different thicknesses of membrane vibrate in response to different frequencies of sound. Sound waves then exit through the round window. In the cross section of the cochlea (top right figure), note that in addition to the upper canal and lower canal, the cochlea also has a middle canal. The organ of </a:t>
            </a:r>
            <a:r>
              <a:rPr lang="en-US" sz="1200" dirty="0" err="1">
                <a:solidFill>
                  <a:schemeClr val="tx1"/>
                </a:solidFill>
              </a:rPr>
              <a:t>Corti</a:t>
            </a:r>
            <a:r>
              <a:rPr lang="en-US" sz="1200" dirty="0">
                <a:solidFill>
                  <a:schemeClr val="tx1"/>
                </a:solidFill>
              </a:rPr>
              <a:t> (bottom image) is the site of sound transduction. Movement of </a:t>
            </a:r>
            <a:r>
              <a:rPr lang="en-US" sz="1200" dirty="0" err="1">
                <a:solidFill>
                  <a:schemeClr val="tx1"/>
                </a:solidFill>
              </a:rPr>
              <a:t>stereocilia</a:t>
            </a:r>
            <a:r>
              <a:rPr lang="en-US" sz="1200" dirty="0">
                <a:solidFill>
                  <a:schemeClr val="tx1"/>
                </a:solidFill>
              </a:rPr>
              <a:t> on hair cells results in an action potential that travels along the auditory nerve.</a:t>
            </a:r>
          </a:p>
        </p:txBody>
      </p:sp>
      <p:pic>
        <p:nvPicPr>
          <p:cNvPr id="2" name="Figure" descr=" A series of three illustrations are shown. The top illustration shows a cochlea, which is shaped like a snail shell with two parallel chambers, the upper chamber and the lower chamber, coiling from the outside in. These chambers are separated by a flexible membrane basilar membrane. The oval window covers the inner of these parallel chambers. Sound waves enter here, and travel to the middle, or apex, of the coil. The membrane separating the two chambers gets thinner from the outside in, such that is vibrates at different sound frequencies, about 20,000 hertz on the outside and about 200 hertz on the inside. Sound then travels back out through the lower chamber, and exits through the round window. The middle illustration shows a closer view of a cross-sectional image of the cochlea. A roughly circular shape has a roughly circular bone exterior, with the middle portion of the circle divided into four major areas. Two of these are spaces labeled “upper canal” and “lower canal.” In the middle is the organ of Corti, and extending from the middle out through the outer bone area is the cochlear nerve, which extends from the middle as a thin tube and then bulges into a larger oval shape as it extends through the bone. The bottom illustration is an enlarged image of the organ of Corti. In the view shown, the top section is a flattish pink area called the tectorial membrane. Extending beneath that membrane are three areas with hair-like connectors (stereocilia) that run from the membrane to the outer hair cells. The outer hair cells are shaped like rectangles with rounded corners. From the end of each protrudes a narrow tube: the cochlear nerve. These narrow tubes join to an inner hair cell, which looks similar to the outer hair cells but with its rectangular shape remaining a consistent width instead of narrowing into a nerve. At the bottom of the image, opposite the top tectorial membrane, is a basilar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656" r="-606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36.14</a:t>
            </a:r>
          </a:p>
        </p:txBody>
      </p:sp>
    </p:spTree>
    <p:extLst>
      <p:ext uri="{BB962C8B-B14F-4D97-AF65-F5344CB8AC3E}">
        <p14:creationId xmlns:p14="http://schemas.microsoft.com/office/powerpoint/2010/main" val="305626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F594C9-C4F2-4944-9A6B-C9895051B37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structure of the vestibular labyrinth is shown. (credit: modification of work by NIH)</a:t>
            </a:r>
            <a:endParaRPr lang="en-US" sz="1550" dirty="0"/>
          </a:p>
        </p:txBody>
      </p:sp>
      <p:pic>
        <p:nvPicPr>
          <p:cNvPr id="3" name="Figure" descr="This illustration shows the snail shell-shaped cochlea, which widens into the vestibule. Two circular organs, the utricle and the saccule, are located in the vestibule. Three ring-like canals, the horizontal canal, the posterior canal, and the superior canal, extend from the top of the vestibule. Each canal projects in a different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68" r="-414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36.15</a:t>
            </a:r>
          </a:p>
        </p:txBody>
      </p:sp>
    </p:spTree>
    <p:extLst>
      <p:ext uri="{BB962C8B-B14F-4D97-AF65-F5344CB8AC3E}">
        <p14:creationId xmlns:p14="http://schemas.microsoft.com/office/powerpoint/2010/main" val="418514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D69D5D-57E3-47CC-8C0C-0E5A95E5A4A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In the electromagnetic spectrum, visible light lies between 380 nm and 740 nm. (credit: modification of work by NASA)</a:t>
            </a:r>
            <a:endParaRPr lang="en-US" sz="1550" dirty="0"/>
          </a:p>
        </p:txBody>
      </p:sp>
      <p:pic>
        <p:nvPicPr>
          <p:cNvPr id="3" name="Figure" descr="The illustration shows the electromagnetic spectrum, which consists of different wavelengths of electromagnetic radiation. Radio waves have the longest wavelength, about 103 meters. Wavelength gets increasingly shorter for microwave, infrared, visible, ultraviolet, x-rays and gamma rays. Gamma rays have a wavelength of about 10-12 meters. Frequency is inversely proportional to wave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33" b="-13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36.16</a:t>
            </a:r>
          </a:p>
        </p:txBody>
      </p:sp>
    </p:spTree>
    <p:extLst>
      <p:ext uri="{BB962C8B-B14F-4D97-AF65-F5344CB8AC3E}">
        <p14:creationId xmlns:p14="http://schemas.microsoft.com/office/powerpoint/2010/main" val="319274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D40FE6-91D8-4149-A8EB-4BF44352F01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600" dirty="0"/>
              <a:t>The human eye is shown in cross section.</a:t>
            </a:r>
          </a:p>
          <a:p>
            <a:pPr marL="342900" indent="-342900">
              <a:buAutoNum type="alphaLcParenBoth"/>
            </a:pPr>
            <a:r>
              <a:rPr lang="en-US" sz="1600" dirty="0"/>
              <a:t>A blowup shows the layers of the retina.</a:t>
            </a:r>
            <a:endParaRPr lang="en-US" sz="1550" dirty="0"/>
          </a:p>
        </p:txBody>
      </p:sp>
      <p:pic>
        <p:nvPicPr>
          <p:cNvPr id="3" name="Figure"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the rods and cones. Rods and cones are similar in structure and column-lik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20" r="-137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36.17</a:t>
            </a:r>
          </a:p>
        </p:txBody>
      </p:sp>
    </p:spTree>
    <p:extLst>
      <p:ext uri="{BB962C8B-B14F-4D97-AF65-F5344CB8AC3E}">
        <p14:creationId xmlns:p14="http://schemas.microsoft.com/office/powerpoint/2010/main" val="11698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600DFA-D9BC-4B11-A619-98A349A4A28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Rods and cones are photoreceptors in the retina. Rods respond in low light and can detect only shades of gray. Cones respond in intense light and are responsible for color vision. (credit: modification of work by </a:t>
            </a:r>
            <a:r>
              <a:rPr lang="en-US" sz="1600" dirty="0" err="1"/>
              <a:t>Piotr</a:t>
            </a:r>
            <a:r>
              <a:rPr lang="en-US" sz="1600" dirty="0"/>
              <a:t> </a:t>
            </a:r>
            <a:r>
              <a:rPr lang="en-US" sz="1600" dirty="0" err="1"/>
              <a:t>Sliwa</a:t>
            </a:r>
            <a:r>
              <a:rPr lang="en-US" sz="1600" dirty="0"/>
              <a:t>)</a:t>
            </a:r>
          </a:p>
        </p:txBody>
      </p:sp>
      <p:pic>
        <p:nvPicPr>
          <p:cNvPr id="3" name="Figure" descr="This illustration shows that rods and cones are both long, column-like cells with the nucleus located in the bottom portion. The rod is longer than the cone. The outer segment of the rod contains rhodopsin. The outer segment of the rod contains other photo-pigments. An oil droplet is located beneath the outer seg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843" r="-518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36.18</a:t>
            </a:r>
          </a:p>
        </p:txBody>
      </p:sp>
    </p:spTree>
    <p:extLst>
      <p:ext uri="{BB962C8B-B14F-4D97-AF65-F5344CB8AC3E}">
        <p14:creationId xmlns:p14="http://schemas.microsoft.com/office/powerpoint/2010/main" val="296781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3E31A44-E1C6-4DCF-943C-D46794E892B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shark uses its senses of sight, vibration (lateral-line system), and smell to hunt, but it also relies on its ability to sense the electric fields of prey, a sense not present in most land animals. (credit: modification of work by </a:t>
            </a:r>
            <a:r>
              <a:rPr lang="en-US" sz="1600" dirty="0" err="1"/>
              <a:t>Hermanus</a:t>
            </a:r>
            <a:r>
              <a:rPr lang="en-US" sz="1600" dirty="0"/>
              <a:t> Backpackers Hostel, South Africa)</a:t>
            </a:r>
          </a:p>
        </p:txBody>
      </p:sp>
      <p:pic>
        <p:nvPicPr>
          <p:cNvPr id="4" name="Figure" descr="Photo shows a shark swimming toward the camer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8"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04495D-2950-4856-AC57-F148EDA9791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Rhodopsin, the photoreceptor in vertebrates, has two parts: the trans-membrane protein </a:t>
            </a:r>
            <a:r>
              <a:rPr lang="en-US" sz="1600" dirty="0" err="1">
                <a:solidFill>
                  <a:schemeClr val="tx1"/>
                </a:solidFill>
              </a:rPr>
              <a:t>opsin</a:t>
            </a:r>
            <a:r>
              <a:rPr lang="en-US" sz="1600" dirty="0">
                <a:solidFill>
                  <a:schemeClr val="tx1"/>
                </a:solidFill>
              </a:rPr>
              <a:t>, and retinal. When light strikes retinal, it changes shape from </a:t>
            </a:r>
            <a:r>
              <a:rPr lang="en-US" sz="1600" dirty="0">
                <a:solidFill>
                  <a:srgbClr val="6CB255"/>
                </a:solidFill>
              </a:rPr>
              <a:t>(b) </a:t>
            </a:r>
            <a:r>
              <a:rPr lang="en-US" sz="1600" dirty="0">
                <a:solidFill>
                  <a:schemeClr val="tx1"/>
                </a:solidFill>
              </a:rPr>
              <a:t>a </a:t>
            </a:r>
            <a:r>
              <a:rPr lang="en-US" sz="1600" i="1" dirty="0" err="1">
                <a:solidFill>
                  <a:schemeClr val="tx1"/>
                </a:solidFill>
              </a:rPr>
              <a:t>cis</a:t>
            </a:r>
            <a:r>
              <a:rPr lang="en-US" sz="1600" i="1" dirty="0">
                <a:solidFill>
                  <a:schemeClr val="tx1"/>
                </a:solidFill>
              </a:rPr>
              <a:t> </a:t>
            </a:r>
            <a:r>
              <a:rPr lang="en-US" sz="1600" dirty="0">
                <a:solidFill>
                  <a:schemeClr val="tx1"/>
                </a:solidFill>
              </a:rPr>
              <a:t>to a </a:t>
            </a:r>
            <a:r>
              <a:rPr lang="en-US" sz="1600" i="1" dirty="0">
                <a:solidFill>
                  <a:schemeClr val="tx1"/>
                </a:solidFill>
              </a:rPr>
              <a:t>trans </a:t>
            </a:r>
            <a:r>
              <a:rPr lang="en-US" sz="1600" dirty="0">
                <a:solidFill>
                  <a:schemeClr val="tx1"/>
                </a:solidFill>
              </a:rPr>
              <a:t>form. The signal is passed to a G-protein called </a:t>
            </a:r>
            <a:r>
              <a:rPr lang="en-US" sz="1600" dirty="0" err="1">
                <a:solidFill>
                  <a:schemeClr val="tx1"/>
                </a:solidFill>
              </a:rPr>
              <a:t>transducin</a:t>
            </a:r>
            <a:r>
              <a:rPr lang="en-US" sz="1600" dirty="0">
                <a:solidFill>
                  <a:schemeClr val="tx1"/>
                </a:solidFill>
              </a:rPr>
              <a:t>, triggering a series of downstream events.</a:t>
            </a:r>
          </a:p>
        </p:txBody>
      </p:sp>
      <p:pic>
        <p:nvPicPr>
          <p:cNvPr id="2" name="Figure" descr=" Molecular model A shows the structure of rhodopsin, a trans-membrane protein with seven helices spanning the membrane. A small organic molecule called retinal is tucked inside. B shows the molecular structure of retinal, which has a ring with a hydrocarbon chain attached. A ketone (double bonded oxygen) is at the end of the chain. In cis retinal the chain is kinked. In trans retinal the chain is stra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69" b="-636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36.19</a:t>
            </a:r>
          </a:p>
        </p:txBody>
      </p:sp>
    </p:spTree>
    <p:extLst>
      <p:ext uri="{BB962C8B-B14F-4D97-AF65-F5344CB8AC3E}">
        <p14:creationId xmlns:p14="http://schemas.microsoft.com/office/powerpoint/2010/main" val="38444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2F30AF-FACE-4A1A-A8B2-8595B5677DB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A shows the signal transduction pathway for rhodopsin, which is located in internal membranes at the top of rod cells. When light strikes rhodopsin, a G protein called transducing is activated. Transducin has three subunits, alpha, beta and gamma. Upon activation, GDP on the alpha subunit is replaced with GTP. The subunit dissociates, and binds phosphodiesterase. Phosphodiesterase, in turn, converts cGMP to GMP, which closes sodium ion channels. As a result, sodium can no longer enter the cell, and the membrane becomes hyperpolarized. Illustration b shows that the tall, thin rod cell is stacked on top of a bipolar nerve cell. In the dark the membrane is depolarized, and glutamate is released from the rod cell to the axon terminal of the bipolar cell. In the light, no glutamate is relea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169" b="-1416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When light strikes rhodopsin, the G-protein </a:t>
            </a:r>
            <a:r>
              <a:rPr lang="en-US" sz="1600" dirty="0" err="1">
                <a:solidFill>
                  <a:schemeClr val="tx1"/>
                </a:solidFill>
              </a:rPr>
              <a:t>transducin</a:t>
            </a:r>
            <a:r>
              <a:rPr lang="en-US" sz="1600" dirty="0">
                <a:solidFill>
                  <a:schemeClr val="tx1"/>
                </a:solidFill>
              </a:rPr>
              <a:t> is activated, which in turn activates </a:t>
            </a:r>
            <a:r>
              <a:rPr lang="en-US" sz="1600" dirty="0" err="1">
                <a:solidFill>
                  <a:schemeClr val="tx1"/>
                </a:solidFill>
              </a:rPr>
              <a:t>phosphodiesterase</a:t>
            </a:r>
            <a:r>
              <a:rPr lang="en-US" sz="1600" dirty="0">
                <a:solidFill>
                  <a:schemeClr val="tx1"/>
                </a:solidFill>
              </a:rPr>
              <a:t>. </a:t>
            </a:r>
            <a:r>
              <a:rPr lang="en-US" sz="1600" dirty="0" err="1">
                <a:solidFill>
                  <a:schemeClr val="tx1"/>
                </a:solidFill>
              </a:rPr>
              <a:t>Phosphodiesterase</a:t>
            </a:r>
            <a:r>
              <a:rPr lang="en-US" sz="1600" dirty="0">
                <a:solidFill>
                  <a:schemeClr val="tx1"/>
                </a:solidFill>
              </a:rPr>
              <a:t> converts </a:t>
            </a:r>
            <a:r>
              <a:rPr lang="en-US" sz="1600" dirty="0" err="1">
                <a:solidFill>
                  <a:schemeClr val="tx1"/>
                </a:solidFill>
              </a:rPr>
              <a:t>cGMP</a:t>
            </a:r>
            <a:r>
              <a:rPr lang="en-US" sz="1600" dirty="0">
                <a:solidFill>
                  <a:schemeClr val="tx1"/>
                </a:solidFill>
              </a:rPr>
              <a:t> to GMP, thereby closing sodium channels. As a result, the membrane becomes hyperpolarized. The hyperpolarized membrane does not release glutamate to the bipolar cell.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36.20</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53701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6F3D68-1C16-4B5C-BDD4-C7DF8B91A7F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Human rod cells and the different types of cone cells each have an optimal wavelength. However, there is considerable overlap in the wavelengths of light detected.</a:t>
            </a:r>
            <a:endParaRPr lang="en-US" sz="1550" dirty="0"/>
          </a:p>
        </p:txBody>
      </p:sp>
      <p:pic>
        <p:nvPicPr>
          <p:cNvPr id="3" name="Figure" descr=" Graph plots normalized absorbance for rods and S, M and L cones against wavelength. For all four cell types, the trend is an approximately bell-shaped curve with a steeper decrease than increase. For S cones the peak absorbance is 420 nanometers. For rods the peak absorbance is 498 nanometers. For M cones the peak absorbance is 534 nanometers. For L cones the peak absorbance is 564 nano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36.21</a:t>
            </a:r>
          </a:p>
        </p:txBody>
      </p:sp>
    </p:spTree>
    <p:extLst>
      <p:ext uri="{BB962C8B-B14F-4D97-AF65-F5344CB8AC3E}">
        <p14:creationId xmlns:p14="http://schemas.microsoft.com/office/powerpoint/2010/main" val="405900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16FA44-B813-454E-8470-78209D90C31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View this flag to understand how retinal processing works. Stare at the center of the flag (indicated by the white dot) for 45 seconds, and then quickly look at a white background, noticing how colors appear.</a:t>
            </a:r>
            <a:endParaRPr lang="en-US" sz="1550" dirty="0"/>
          </a:p>
        </p:txBody>
      </p:sp>
      <p:pic>
        <p:nvPicPr>
          <p:cNvPr id="3" name="Figure" descr="A Norwegian flag is shown in false colors of green, yellow and black (normally, the colors are red, white and blue, like the American fla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211" r="-332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36.22</a:t>
            </a:r>
          </a:p>
        </p:txBody>
      </p:sp>
    </p:spTree>
    <p:extLst>
      <p:ext uri="{BB962C8B-B14F-4D97-AF65-F5344CB8AC3E}">
        <p14:creationId xmlns:p14="http://schemas.microsoft.com/office/powerpoint/2010/main" val="145828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C558A6-4BCB-4738-BFEC-4BD60C1A5B6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300" dirty="0" err="1">
                <a:solidFill>
                  <a:schemeClr val="tx1"/>
                </a:solidFill>
              </a:rPr>
              <a:t>Mechanosensitive</a:t>
            </a:r>
            <a:r>
              <a:rPr lang="en-US" sz="1300" dirty="0">
                <a:solidFill>
                  <a:schemeClr val="tx1"/>
                </a:solidFill>
              </a:rPr>
              <a:t> ion channels are gated ion channels that respond to mechanical deformation of the plasma membrane. A </a:t>
            </a:r>
            <a:r>
              <a:rPr lang="en-US" sz="1300" dirty="0" err="1">
                <a:solidFill>
                  <a:schemeClr val="tx1"/>
                </a:solidFill>
              </a:rPr>
              <a:t>mechanosensitive</a:t>
            </a:r>
            <a:r>
              <a:rPr lang="en-US" sz="1300" dirty="0">
                <a:solidFill>
                  <a:schemeClr val="tx1"/>
                </a:solidFill>
              </a:rPr>
              <a:t> channel is connected to the plasma membrane and the cytoskeleton by hair-like tethers. When pressure causes the extracellular matrix to move, the channel opens, allowing ions to enter or exit the cell.</a:t>
            </a:r>
          </a:p>
          <a:p>
            <a:pPr marL="342900" indent="-342900">
              <a:buAutoNum type="alphaLcParenBoth"/>
            </a:pPr>
            <a:r>
              <a:rPr lang="en-US" sz="1300" dirty="0" err="1">
                <a:solidFill>
                  <a:schemeClr val="tx1"/>
                </a:solidFill>
              </a:rPr>
              <a:t>Stereocilia</a:t>
            </a:r>
            <a:r>
              <a:rPr lang="en-US" sz="1300" dirty="0">
                <a:solidFill>
                  <a:schemeClr val="tx1"/>
                </a:solidFill>
              </a:rPr>
              <a:t> in the human ear are connected to </a:t>
            </a:r>
            <a:r>
              <a:rPr lang="en-US" sz="1300" dirty="0" err="1">
                <a:solidFill>
                  <a:schemeClr val="tx1"/>
                </a:solidFill>
              </a:rPr>
              <a:t>mechanosensitive</a:t>
            </a:r>
            <a:r>
              <a:rPr lang="en-US" sz="1300" dirty="0">
                <a:solidFill>
                  <a:schemeClr val="tx1"/>
                </a:solidFill>
              </a:rPr>
              <a:t> ion channels. When a sound causes the </a:t>
            </a:r>
            <a:r>
              <a:rPr lang="en-US" sz="1300" dirty="0" err="1">
                <a:solidFill>
                  <a:schemeClr val="tx1"/>
                </a:solidFill>
              </a:rPr>
              <a:t>stereocilia</a:t>
            </a:r>
            <a:r>
              <a:rPr lang="en-US" sz="1300" dirty="0">
                <a:solidFill>
                  <a:schemeClr val="tx1"/>
                </a:solidFill>
              </a:rPr>
              <a:t> to move, </a:t>
            </a:r>
            <a:r>
              <a:rPr lang="en-US" sz="1300" dirty="0" err="1">
                <a:solidFill>
                  <a:schemeClr val="tx1"/>
                </a:solidFill>
              </a:rPr>
              <a:t>mechanosensitive</a:t>
            </a:r>
            <a:r>
              <a:rPr lang="en-US" sz="1300" dirty="0">
                <a:solidFill>
                  <a:schemeClr val="tx1"/>
                </a:solidFill>
              </a:rPr>
              <a:t> ion channels transduce the signal to the cochlear nerve.</a:t>
            </a:r>
          </a:p>
          <a:p>
            <a:endParaRPr lang="en-US" sz="1600" dirty="0"/>
          </a:p>
        </p:txBody>
      </p:sp>
      <p:pic>
        <p:nvPicPr>
          <p:cNvPr id="2" name="Figure" descr="Illustration A shows a closed gated ion channel embedded in the plasma membrane. A hair-like tether connects the channel to the extracellular matrix outside the cell, and another tether connects the channel to the inner cytoskeleton. When the extracellular matrix is deflected, the tether tugs on the gated ion channel, pulling it open. Ions may now enter or exit the cell. Illustration B shows stereocilia, hair-like projections on outer hair cells that attached to the tectorial membrane of the inner ear. The outer hair cells are connected to the cochlear ne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625" r="-516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36.2</a:t>
            </a:r>
          </a:p>
        </p:txBody>
      </p:sp>
    </p:spTree>
    <p:extLst>
      <p:ext uri="{BB962C8B-B14F-4D97-AF65-F5344CB8AC3E}">
        <p14:creationId xmlns:p14="http://schemas.microsoft.com/office/powerpoint/2010/main" val="268979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8BA521-4310-4532-AEF6-637A97EBA02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humans, with the exception of olfaction, all sensory signals are routed from the </a:t>
            </a:r>
            <a:r>
              <a:rPr lang="en-US" sz="1600" dirty="0">
                <a:solidFill>
                  <a:srgbClr val="6CB255"/>
                </a:solidFill>
              </a:rPr>
              <a:t>(a)</a:t>
            </a:r>
            <a:r>
              <a:rPr lang="en-US" sz="1600" dirty="0"/>
              <a:t> thalamus to </a:t>
            </a:r>
            <a:r>
              <a:rPr lang="en-US" sz="1600" dirty="0">
                <a:solidFill>
                  <a:srgbClr val="6CB255"/>
                </a:solidFill>
              </a:rPr>
              <a:t>(b)</a:t>
            </a:r>
            <a:r>
              <a:rPr lang="en-US" sz="1600" dirty="0"/>
              <a:t> final processing regions in the cortex of the brain. (credit b: modification of work by </a:t>
            </a:r>
            <a:r>
              <a:rPr lang="en-US" sz="1600" dirty="0" err="1"/>
              <a:t>Polina</a:t>
            </a:r>
            <a:r>
              <a:rPr lang="en-US" sz="1600" dirty="0"/>
              <a:t> </a:t>
            </a:r>
            <a:r>
              <a:rPr lang="en-US" sz="1600" dirty="0" err="1"/>
              <a:t>Tishina</a:t>
            </a:r>
            <a:r>
              <a:rPr lang="en-US" sz="1600" dirty="0"/>
              <a:t>)</a:t>
            </a:r>
          </a:p>
        </p:txBody>
      </p:sp>
      <p:pic>
        <p:nvPicPr>
          <p:cNvPr id="3" name="Figure" descr="Illustration A shows side view of a human brain. The thalamus is in the inner, middle part. Illustration B shows the location of sensory processing regions in the brain. The visual processing region is at the back of the brain, the auditory processing region is in the middle of the brain, and the somatosensory processing region is located in a sliver-like region in the upper part of the brain and extending halfway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04" b="-18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36.3</a:t>
            </a:r>
          </a:p>
        </p:txBody>
      </p:sp>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0465F1-7C47-4DBA-A590-72A96ABACE1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Mammalian skin has three layers: an epidermis, a dermis, and a hypodermis. (credit: modification of work by Don Bliss, National Cancer Institute).</a:t>
            </a:r>
          </a:p>
        </p:txBody>
      </p:sp>
      <p:pic>
        <p:nvPicPr>
          <p:cNvPr id="3" name="Figure" descr="Illustration shows a cross section of mammalian skin. The outer epidermis is a thin layer, smooth on the outside, bumpy on the inside. The middle dermis is much thicker than the dermis. Blood, nerve and lymph vessels run along the bottom of it, and smaller capillaries and nerve endings extend to the upper part. One nerve ends in a receptor. Sweat glands extend from the dermis into the epidermis. Hair follicles extend from the base of the dermis to the upper part where they are joined by oil glands. Hairs extend from the follicles, through the epidermis and out of the skin. The hypodermis is a fatty layer beneath the 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960" r="-539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36.4</a:t>
            </a:r>
          </a:p>
        </p:txBody>
      </p:sp>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54A9A0-C8F4-4826-9C0D-C7607D74937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Four of the primary mechanoreceptors in human skin are shown. Merkel’s disks, which are </a:t>
            </a:r>
            <a:r>
              <a:rPr lang="en-US" sz="1600" dirty="0" err="1"/>
              <a:t>unencapsulated</a:t>
            </a:r>
            <a:r>
              <a:rPr lang="en-US" sz="1600" dirty="0"/>
              <a:t>, respond to light touch. </a:t>
            </a:r>
            <a:r>
              <a:rPr lang="en-US" sz="1600" dirty="0" err="1"/>
              <a:t>Meissner’s</a:t>
            </a:r>
            <a:r>
              <a:rPr lang="en-US" sz="1600" dirty="0"/>
              <a:t> corpuscles, </a:t>
            </a:r>
            <a:r>
              <a:rPr lang="en-US" sz="1600" dirty="0" err="1"/>
              <a:t>Ruffini</a:t>
            </a:r>
            <a:r>
              <a:rPr lang="en-US" sz="1600" dirty="0"/>
              <a:t> endings, </a:t>
            </a:r>
            <a:r>
              <a:rPr lang="en-US" sz="1600" dirty="0" err="1"/>
              <a:t>Pacinian</a:t>
            </a:r>
            <a:r>
              <a:rPr lang="en-US" sz="1600" dirty="0"/>
              <a:t> corpuscles, and Krause end bulbs are all encapsulated. </a:t>
            </a:r>
            <a:r>
              <a:rPr lang="en-US" sz="1600" dirty="0" err="1"/>
              <a:t>Meissner’s</a:t>
            </a:r>
            <a:r>
              <a:rPr lang="en-US" sz="1600" dirty="0"/>
              <a:t> corpuscles respond to touch and low-frequency vibration. </a:t>
            </a:r>
            <a:r>
              <a:rPr lang="en-US" sz="1600" dirty="0" err="1"/>
              <a:t>Ruffini</a:t>
            </a:r>
            <a:r>
              <a:rPr lang="en-US" sz="1600" dirty="0"/>
              <a:t> endings detect stretch, deformation within joints, and warmth. </a:t>
            </a:r>
            <a:r>
              <a:rPr lang="en-US" sz="1600" dirty="0" err="1"/>
              <a:t>Pacinian</a:t>
            </a:r>
            <a:r>
              <a:rPr lang="en-US" sz="1600" dirty="0"/>
              <a:t> corpuscles detect transient pressure and high-frequency vibration. </a:t>
            </a:r>
            <a:r>
              <a:rPr lang="de-DE" sz="1600" dirty="0"/>
              <a:t>Krause end </a:t>
            </a:r>
            <a:r>
              <a:rPr lang="de-DE" sz="1600" dirty="0" err="1"/>
              <a:t>bulbs</a:t>
            </a:r>
            <a:r>
              <a:rPr lang="de-DE" sz="1600" dirty="0"/>
              <a:t> </a:t>
            </a:r>
            <a:r>
              <a:rPr lang="de-DE" sz="1600" dirty="0" err="1"/>
              <a:t>detect</a:t>
            </a:r>
            <a:r>
              <a:rPr lang="de-DE" sz="1600" dirty="0"/>
              <a:t> </a:t>
            </a:r>
            <a:r>
              <a:rPr lang="de-DE" sz="1600" dirty="0" err="1"/>
              <a:t>cold</a:t>
            </a:r>
            <a:r>
              <a:rPr lang="de-DE" sz="1600" dirty="0"/>
              <a:t>.</a:t>
            </a:r>
            <a:endParaRPr lang="en-US" sz="1600" dirty="0"/>
          </a:p>
        </p:txBody>
      </p:sp>
      <p:pic>
        <p:nvPicPr>
          <p:cNvPr id="3" name="Figure" descr="Illustration shows the location of various mechanoreceptors in a cross section of the epidermis and dermis. A nerve runs along the middle of the dermis, and all the mechanoreceptors are connected to it. Ruffini endings, Merkel’s disks, and Meissner’s corpuscles are all located in the upper dermis above the nerve. Ruffini endings are bulbous, horizontal mechanoreceptors located in the middle of the upper dermis. Meissner’s corpuscles are bulbous, vertical mechanoreceptors that touch the bottom of the epidermis. Merkel’s disks have finger-like projections that also touch the bottom of the epidermis. The last type of mechanoreceptor, Pacini corpuscles, are oval mechanoreceptors located in the lower derm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20" r="-99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36.5</a:t>
            </a:r>
          </a:p>
        </p:txBody>
      </p:sp>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3AC768-45F0-47D9-8F0F-38E4D02BE6D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Meissner</a:t>
            </a:r>
            <a:r>
              <a:rPr lang="en-US" sz="1600" dirty="0"/>
              <a:t> corpuscles in the fingertips, such as the one viewed here using bright field light microscopy, allow for touch discrimination of fine detail. (credit: modification of work by </a:t>
            </a:r>
            <a:r>
              <a:rPr lang="en-US" sz="1600" dirty="0">
                <a:solidFill>
                  <a:schemeClr val="tx1"/>
                </a:solidFill>
              </a:rPr>
              <a:t>“</a:t>
            </a:r>
            <a:r>
              <a:rPr lang="en-US" sz="1600" dirty="0" err="1"/>
              <a:t>Wbensmith</a:t>
            </a:r>
            <a:r>
              <a:rPr lang="en-US" sz="1600" dirty="0">
                <a:solidFill>
                  <a:schemeClr val="tx1"/>
                </a:solidFill>
              </a:rPr>
              <a:t>”</a:t>
            </a:r>
            <a:r>
              <a:rPr lang="en-US" sz="1600" dirty="0"/>
              <a:t>/Wikimedia Commons; scale-bar data from Matt Russell)</a:t>
            </a:r>
          </a:p>
        </p:txBody>
      </p:sp>
      <p:pic>
        <p:nvPicPr>
          <p:cNvPr id="3" name="Figure" descr="Micrograph shows the epidermis, which stains dark pink and the dermis, which stains light pink. Finger-like projections of epidermis extend into the dermis. Between two of these fingers is an oval Meissner corpuscle about ten microns across and 20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36.6</a:t>
            </a:r>
          </a:p>
        </p:txBody>
      </p:sp>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15E541-55F4-4BB6-81C6-4AF5951069D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Pacinian</a:t>
            </a:r>
            <a:r>
              <a:rPr lang="en-US" sz="1600" dirty="0"/>
              <a:t> corpuscles, such as these visualized using bright field light microscopy, detect pressure (touch) and high-frequency vibration. (credit: modification of work by Ed </a:t>
            </a:r>
            <a:r>
              <a:rPr lang="en-US" sz="1600" dirty="0" err="1"/>
              <a:t>Uthman</a:t>
            </a:r>
            <a:r>
              <a:rPr lang="en-US" sz="1600" dirty="0"/>
              <a:t>; scale-bar data from Matt Russell)</a:t>
            </a:r>
          </a:p>
        </p:txBody>
      </p:sp>
      <p:pic>
        <p:nvPicPr>
          <p:cNvPr id="4" name="Figure" descr="Micrograph shows three Pacinian corpuscles embedded in the dermis. The corpuscles are round and about 1.4 millimeters across and have rings, like a tree stum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89" r="-562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36.7</a:t>
            </a:r>
          </a:p>
        </p:txBody>
      </p:sp>
    </p:spTree>
    <p:extLst>
      <p:ext uri="{BB962C8B-B14F-4D97-AF65-F5344CB8AC3E}">
        <p14:creationId xmlns:p14="http://schemas.microsoft.com/office/powerpoint/2010/main" val="29490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A05630F-8292-4CE2-A678-72BAABAD948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human olfactory system, </a:t>
            </a:r>
            <a:r>
              <a:rPr lang="en-US" sz="1600" dirty="0">
                <a:solidFill>
                  <a:srgbClr val="6CB255"/>
                </a:solidFill>
              </a:rPr>
              <a:t>(a)</a:t>
            </a:r>
            <a:r>
              <a:rPr lang="en-US" sz="1600" dirty="0"/>
              <a:t> bipolar olfactory neurons extend from </a:t>
            </a:r>
            <a:r>
              <a:rPr lang="en-US" sz="1600" dirty="0">
                <a:solidFill>
                  <a:srgbClr val="6CB255"/>
                </a:solidFill>
              </a:rPr>
              <a:t>(b)</a:t>
            </a:r>
            <a:r>
              <a:rPr lang="en-US" sz="1600" dirty="0"/>
              <a:t> the olfactory epithelium, where olfactory receptors are located, to the olfactory bulb. (credit: modification of work by Patrick J. Lynch, medical illustrator; C. Carl Jaffe, MD, cardiologist)</a:t>
            </a:r>
          </a:p>
        </p:txBody>
      </p:sp>
      <p:pic>
        <p:nvPicPr>
          <p:cNvPr id="3" name="Figure" descr="Illustration A shows a bipolar neuron, which has two dendrites. Illustration B shows a cross section of a human head. The nostrils lead to the nasal cavity, which sits above the mouth. The olfactory bulb is just above the olfactory epithelium that lines the nasal cavity. Neurons run from the bulb into the nasal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908" r="-299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36.8</a:t>
            </a:r>
          </a:p>
        </p:txBody>
      </p:sp>
    </p:spTree>
    <p:extLst>
      <p:ext uri="{BB962C8B-B14F-4D97-AF65-F5344CB8AC3E}">
        <p14:creationId xmlns:p14="http://schemas.microsoft.com/office/powerpoint/2010/main" val="183791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2378</Words>
  <Application>Microsoft Office PowerPoint</Application>
  <PresentationFormat>On-screen Show (4:3)</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vt:lpstr>
      <vt:lpstr>Figure 36.1</vt:lpstr>
      <vt:lpstr>Figure 36.2</vt:lpstr>
      <vt:lpstr>Figure 36.3</vt:lpstr>
      <vt:lpstr>Figure 36.4</vt:lpstr>
      <vt:lpstr>Figure 36.5</vt:lpstr>
      <vt:lpstr>Figure 36.6</vt:lpstr>
      <vt:lpstr>Figure 36.7</vt:lpstr>
      <vt:lpstr>Figure 36.8</vt:lpstr>
      <vt:lpstr>Figure 36.9</vt:lpstr>
      <vt:lpstr>Figure 36.10</vt:lpstr>
      <vt:lpstr>Figure 36.11</vt:lpstr>
      <vt:lpstr>Figure 36.12</vt:lpstr>
      <vt:lpstr>Figure 36.13</vt:lpstr>
      <vt:lpstr>Figure 36.14</vt:lpstr>
      <vt:lpstr>Figure 36.15</vt:lpstr>
      <vt:lpstr>Figure 36.16</vt:lpstr>
      <vt:lpstr>Figure 36.17</vt:lpstr>
      <vt:lpstr>Figure 36.18</vt:lpstr>
      <vt:lpstr>Figure 36.19</vt:lpstr>
      <vt:lpstr>Figure 36.20</vt:lpstr>
      <vt:lpstr>Figure 36.21</vt:lpstr>
      <vt:lpstr>Figure 36.22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36 - SENSORY SYSTEMS</dc:title>
  <dc:creator>Spuddy McSpare</dc:creator>
  <cp:lastModifiedBy>Conversion_07</cp:lastModifiedBy>
  <cp:revision>150</cp:revision>
  <dcterms:created xsi:type="dcterms:W3CDTF">2012-06-04T02:13:36Z</dcterms:created>
  <dcterms:modified xsi:type="dcterms:W3CDTF">2017-09-20T15:59:03Z</dcterms:modified>
</cp:coreProperties>
</file>