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2" r:id="rId1"/>
  </p:sldMasterIdLst>
  <p:notesMasterIdLst>
    <p:notesMasterId r:id="rId48"/>
  </p:notesMasterIdLst>
  <p:handoutMasterIdLst>
    <p:handoutMasterId r:id="rId49"/>
  </p:handoutMasterIdLst>
  <p:sldIdLst>
    <p:sldId id="256" r:id="rId2"/>
    <p:sldId id="280" r:id="rId3"/>
    <p:sldId id="281" r:id="rId4"/>
    <p:sldId id="284" r:id="rId5"/>
    <p:sldId id="279" r:id="rId6"/>
    <p:sldId id="285" r:id="rId7"/>
    <p:sldId id="286" r:id="rId8"/>
    <p:sldId id="282" r:id="rId9"/>
    <p:sldId id="287" r:id="rId10"/>
    <p:sldId id="292" r:id="rId11"/>
    <p:sldId id="289" r:id="rId12"/>
    <p:sldId id="288" r:id="rId13"/>
    <p:sldId id="293" r:id="rId14"/>
    <p:sldId id="295" r:id="rId15"/>
    <p:sldId id="296" r:id="rId16"/>
    <p:sldId id="294" r:id="rId17"/>
    <p:sldId id="297" r:id="rId18"/>
    <p:sldId id="330" r:id="rId19"/>
    <p:sldId id="303" r:id="rId20"/>
    <p:sldId id="301" r:id="rId21"/>
    <p:sldId id="302" r:id="rId22"/>
    <p:sldId id="304" r:id="rId23"/>
    <p:sldId id="305" r:id="rId24"/>
    <p:sldId id="308" r:id="rId25"/>
    <p:sldId id="309" r:id="rId26"/>
    <p:sldId id="307" r:id="rId27"/>
    <p:sldId id="315" r:id="rId28"/>
    <p:sldId id="306" r:id="rId29"/>
    <p:sldId id="311" r:id="rId30"/>
    <p:sldId id="316" r:id="rId31"/>
    <p:sldId id="312" r:id="rId32"/>
    <p:sldId id="278" r:id="rId33"/>
    <p:sldId id="313" r:id="rId34"/>
    <p:sldId id="283" r:id="rId35"/>
    <p:sldId id="318" r:id="rId36"/>
    <p:sldId id="319" r:id="rId37"/>
    <p:sldId id="317" r:id="rId38"/>
    <p:sldId id="314" r:id="rId39"/>
    <p:sldId id="310" r:id="rId40"/>
    <p:sldId id="320" r:id="rId41"/>
    <p:sldId id="324" r:id="rId42"/>
    <p:sldId id="321" r:id="rId43"/>
    <p:sldId id="323" r:id="rId44"/>
    <p:sldId id="322" r:id="rId45"/>
    <p:sldId id="325" r:id="rId46"/>
    <p:sldId id="326"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5" autoAdjust="0"/>
    <p:restoredTop sz="94848" autoAdjust="0"/>
  </p:normalViewPr>
  <p:slideViewPr>
    <p:cSldViewPr snapToGrid="0" snapToObjects="1">
      <p:cViewPr varScale="1">
        <p:scale>
          <a:sx n="108" d="100"/>
          <a:sy n="108" d="100"/>
        </p:scale>
        <p:origin x="1710"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09/20/17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E92978-E694-4B1B-BFC5-A493E89883A8}" type="datetimeFigureOut">
              <a:rPr lang="en-US" smtClean="0"/>
              <a:t>09/20/17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409A23-1208-470F-B50E-59BC5F42613E}" type="slidenum">
              <a:rPr lang="en-US" smtClean="0"/>
              <a:t>‹#›</a:t>
            </a:fld>
            <a:endParaRPr lang="en-US"/>
          </a:p>
        </p:txBody>
      </p:sp>
    </p:spTree>
    <p:extLst>
      <p:ext uri="{BB962C8B-B14F-4D97-AF65-F5344CB8AC3E}">
        <p14:creationId xmlns:p14="http://schemas.microsoft.com/office/powerpoint/2010/main" val="3874844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79B19C71-EC74-44AF-B27E-FC7DC3C3A61D}" type="datetime4">
              <a:rPr lang="en-US" smtClean="0"/>
              <a:pPr/>
              <a:t>September 20,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September 20,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September 20,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September 20, 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September 20, 2017</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OpenStaxLogo" descr="openstax college logo">
            <a:extLst>
              <a:ext uri="{FF2B5EF4-FFF2-40B4-BE49-F238E27FC236}">
                <a16:creationId xmlns:a16="http://schemas.microsoft.com/office/drawing/2014/main" id="{C252F880-DB71-4F5C-B7BC-C4049966BE3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17311" y="5507235"/>
            <a:ext cx="1507110" cy="1077181"/>
          </a:xfrm>
          <a:prstGeom prst="rect">
            <a:avLst/>
          </a:prstGeom>
        </p:spPr>
      </p:pic>
      <p:pic>
        <p:nvPicPr>
          <p:cNvPr id="6" name="Figure" descr="Biology">
            <a:extLst>
              <a:ext uri="{FF2B5EF4-FFF2-40B4-BE49-F238E27FC236}">
                <a16:creationId xmlns:a16="http://schemas.microsoft.com/office/drawing/2014/main" id="{D40D8DCF-A61C-47CD-9229-0D8D46A5298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62758" y="2518312"/>
            <a:ext cx="2010682" cy="2602059"/>
          </a:xfrm>
          <a:prstGeom prst="rect">
            <a:avLst/>
          </a:prstGeom>
          <a:effectLst>
            <a:reflection blurRad="6350" stA="52000" endA="300" endPos="35000" dir="5400000" sy="-100000" algn="bl" rotWithShape="0"/>
          </a:effectLst>
          <a:scene3d>
            <a:camera prst="obliqueTopLeft"/>
            <a:lightRig rig="threePt" dir="t"/>
          </a:scene3d>
        </p:spPr>
      </p:pic>
      <p:sp>
        <p:nvSpPr>
          <p:cNvPr id="5" name="Chapter Title"/>
          <p:cNvSpPr txBox="1">
            <a:spLocks/>
          </p:cNvSpPr>
          <p:nvPr/>
        </p:nvSpPr>
        <p:spPr>
          <a:xfrm>
            <a:off x="0" y="160782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2000" b="1" cap="none" dirty="0">
                <a:solidFill>
                  <a:srgbClr val="212F62"/>
                </a:solidFill>
                <a:latin typeface="+mn-lt"/>
              </a:rPr>
              <a:t>Chapter 28 INVERTEBRATES</a:t>
            </a:r>
          </a:p>
          <a:p>
            <a:pPr algn="ctr"/>
            <a:r>
              <a:rPr lang="en-US" sz="1600" cap="none" dirty="0">
                <a:solidFill>
                  <a:schemeClr val="tx1"/>
                </a:solidFill>
                <a:latin typeface="+mn-lt"/>
              </a:rPr>
              <a:t>PowerPoint Image Slideshow</a:t>
            </a:r>
          </a:p>
        </p:txBody>
      </p:sp>
      <p:sp>
        <p:nvSpPr>
          <p:cNvPr id="9" name="Title">
            <a:extLst>
              <a:ext uri="{FF2B5EF4-FFF2-40B4-BE49-F238E27FC236}">
                <a16:creationId xmlns:a16="http://schemas.microsoft.com/office/drawing/2014/main" id="{912D0A42-7419-486E-9AB4-CDDD0449FCD7}"/>
              </a:ext>
            </a:extLst>
          </p:cNvPr>
          <p:cNvSpPr>
            <a:spLocks noGrp="1"/>
          </p:cNvSpPr>
          <p:nvPr>
            <p:ph type="title" idx="4294967295"/>
          </p:nvPr>
        </p:nvSpPr>
        <p:spPr>
          <a:xfrm>
            <a:off x="0" y="812224"/>
            <a:ext cx="9144000" cy="615843"/>
          </a:xfrm>
        </p:spPr>
        <p:txBody>
          <a:bodyPr>
            <a:noAutofit/>
          </a:bodyPr>
          <a:lstStyle/>
          <a:p>
            <a:pPr algn="ctr"/>
            <a:r>
              <a:rPr lang="en-US" sz="3600" dirty="0"/>
              <a:t>Biology</a:t>
            </a:r>
          </a:p>
        </p:txBody>
      </p:sp>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7A5887BB-069F-4CC2-83AF-818AB806650A}"/>
              </a:ext>
            </a:extLst>
          </p:cNvPr>
          <p:cNvSpPr>
            <a:spLocks noGrp="1"/>
          </p:cNvSpPr>
          <p:nvPr>
            <p:ph type="ftr" sz="quarter" idx="11"/>
          </p:nvPr>
        </p:nvSpPr>
        <p:spPr>
          <a:xfrm>
            <a:off x="694944" y="6492875"/>
            <a:ext cx="77541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A jelly is shown </a:t>
            </a:r>
            <a:r>
              <a:rPr lang="en-US" sz="1600" dirty="0">
                <a:solidFill>
                  <a:srgbClr val="6CB255"/>
                </a:solidFill>
              </a:rPr>
              <a:t>(a)</a:t>
            </a:r>
            <a:r>
              <a:rPr lang="en-US" sz="1600" dirty="0"/>
              <a:t> photographed and </a:t>
            </a:r>
            <a:r>
              <a:rPr lang="en-US" sz="1600" dirty="0">
                <a:solidFill>
                  <a:srgbClr val="6CB255"/>
                </a:solidFill>
              </a:rPr>
              <a:t>(b)</a:t>
            </a:r>
            <a:r>
              <a:rPr lang="en-US" sz="1600" dirty="0"/>
              <a:t> in a diagram illustrating its morphology. (credit a: modification of work by “Jimg944”/Flickr; credit b: modification of work by Mariana Ruiz </a:t>
            </a:r>
            <a:r>
              <a:rPr lang="en-US" sz="1600" dirty="0" err="1"/>
              <a:t>Villareal</a:t>
            </a:r>
            <a:r>
              <a:rPr lang="en-US" sz="1600" dirty="0"/>
              <a:t>)</a:t>
            </a:r>
          </a:p>
        </p:txBody>
      </p:sp>
      <p:pic>
        <p:nvPicPr>
          <p:cNvPr id="2" name="Figure" descr="Part a shows a photo of a bright red jellyfish with a dome-shaped body. Long tentacles drift from the bottom edge of the dome, and ribbon-like appendages trail from the middle of the body. Part b shows a cross-section of a jellyfish, which has nematocyst-bearing tentacles hanging from the bottom of the dome. Underneath the middle of the dome is an opening that serves as both a mouth and an anus. The opening leads to a gastrovascular cavity that is lined with a gastrodermis. The outer surface of the body is covered with an epidermis. Between the epidermis and gastrodermis is the mesoglea."/>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425" b="-425"/>
          <a:stretch>
            <a:fillRect/>
          </a:stretch>
        </p:blipFill>
        <p:spPr/>
      </p:pic>
      <p:pic>
        <p:nvPicPr>
          <p:cNvPr id="9" name="OpenStaxLogo" descr="openstax college logo">
            <a:extLst>
              <a:ext uri="{FF2B5EF4-FFF2-40B4-BE49-F238E27FC236}">
                <a16:creationId xmlns:a16="http://schemas.microsoft.com/office/drawing/2014/main" id="{0DB93F3E-E5A8-4E62-8394-E8F5C0CB167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28.9</a:t>
            </a:r>
          </a:p>
        </p:txBody>
      </p:sp>
    </p:spTree>
    <p:extLst>
      <p:ext uri="{BB962C8B-B14F-4D97-AF65-F5344CB8AC3E}">
        <p14:creationId xmlns:p14="http://schemas.microsoft.com/office/powerpoint/2010/main" val="20043557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C9266AE4-C843-484C-ABC4-892019B8873C}"/>
              </a:ext>
            </a:extLst>
          </p:cNvPr>
          <p:cNvSpPr>
            <a:spLocks noGrp="1"/>
          </p:cNvSpPr>
          <p:nvPr>
            <p:ph type="ftr" sz="quarter" idx="11"/>
          </p:nvPr>
        </p:nvSpPr>
        <p:spPr>
          <a:xfrm>
            <a:off x="694944" y="6492875"/>
            <a:ext cx="77541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lifecycle of a jellyfish includes two stages: the medusa stage and the polyp stage. The polyp reproduces asexually by budding, and the medusa reproduces sexually. (credit “medusa”: modification of work by Francesco </a:t>
            </a:r>
            <a:r>
              <a:rPr lang="en-US" sz="1600" dirty="0" err="1"/>
              <a:t>Crippa</a:t>
            </a:r>
            <a:r>
              <a:rPr lang="en-US" sz="1600" dirty="0"/>
              <a:t>)</a:t>
            </a:r>
          </a:p>
        </p:txBody>
      </p:sp>
      <p:pic>
        <p:nvPicPr>
          <p:cNvPr id="2" name="Figure" descr="The illustration shows the lifecycle of a jellyfish, which begins when sperm fertilizes an egg, forming a zygote. The zygote divides and grows into a planula larva, which looks like a swimming millipede. The planula larva anchors itself to the sea bottom and grows into a tube-shaped polyp. The polyp forms tentacles. Buds break off from the polyp and become dome-shaped ephyra, which resemble small jellyfish. The ephyra grow into medusas, the mature forms of the jellyfish."/>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6190" r="-66190"/>
          <a:stretch>
            <a:fillRect/>
          </a:stretch>
        </p:blipFill>
        <p:spPr/>
      </p:pic>
      <p:pic>
        <p:nvPicPr>
          <p:cNvPr id="9" name="OpenStaxLogo" descr="openstax college logo">
            <a:extLst>
              <a:ext uri="{FF2B5EF4-FFF2-40B4-BE49-F238E27FC236}">
                <a16:creationId xmlns:a16="http://schemas.microsoft.com/office/drawing/2014/main" id="{9407A47C-E466-41CC-8D63-545C088686E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28.10</a:t>
            </a:r>
          </a:p>
        </p:txBody>
      </p:sp>
    </p:spTree>
    <p:extLst>
      <p:ext uri="{BB962C8B-B14F-4D97-AF65-F5344CB8AC3E}">
        <p14:creationId xmlns:p14="http://schemas.microsoft.com/office/powerpoint/2010/main" val="24174347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34D5805B-FED1-4E78-ADDB-7AC7C8CE0B2F}"/>
              </a:ext>
            </a:extLst>
          </p:cNvPr>
          <p:cNvSpPr>
            <a:spLocks noGrp="1"/>
          </p:cNvSpPr>
          <p:nvPr>
            <p:ph type="ftr" sz="quarter" idx="11"/>
          </p:nvPr>
        </p:nvSpPr>
        <p:spPr>
          <a:xfrm>
            <a:off x="694944" y="6492875"/>
            <a:ext cx="77541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85000" lnSpcReduction="20000"/>
          </a:bodyPr>
          <a:lstStyle/>
          <a:p>
            <a:r>
              <a:rPr lang="en-US" sz="1600" dirty="0"/>
              <a:t>The </a:t>
            </a:r>
            <a:r>
              <a:rPr lang="en-US" sz="1600" dirty="0">
                <a:solidFill>
                  <a:srgbClr val="6CB255"/>
                </a:solidFill>
              </a:rPr>
              <a:t>(a)</a:t>
            </a:r>
            <a:r>
              <a:rPr lang="en-US" sz="1600" dirty="0"/>
              <a:t> tiny </a:t>
            </a:r>
            <a:r>
              <a:rPr lang="en-US" sz="1600" dirty="0" err="1"/>
              <a:t>cubazoan</a:t>
            </a:r>
            <a:r>
              <a:rPr lang="en-US" sz="1600" dirty="0"/>
              <a:t> jelly </a:t>
            </a:r>
            <a:r>
              <a:rPr lang="en-US" sz="1600" i="1" dirty="0" err="1"/>
              <a:t>Malo</a:t>
            </a:r>
            <a:r>
              <a:rPr lang="en-US" sz="1600" i="1" dirty="0"/>
              <a:t> </a:t>
            </a:r>
            <a:r>
              <a:rPr lang="en-US" sz="1600" i="1" dirty="0" err="1"/>
              <a:t>kingi</a:t>
            </a:r>
            <a:r>
              <a:rPr lang="en-US" sz="1600" i="1" dirty="0"/>
              <a:t> </a:t>
            </a:r>
            <a:r>
              <a:rPr lang="en-US" sz="1600" dirty="0"/>
              <a:t>is thimble shaped and, like all </a:t>
            </a:r>
            <a:r>
              <a:rPr lang="en-US" sz="1600" dirty="0" err="1"/>
              <a:t>cubozoan</a:t>
            </a:r>
            <a:r>
              <a:rPr lang="en-US" sz="1600" dirty="0"/>
              <a:t> jellies, </a:t>
            </a:r>
            <a:r>
              <a:rPr lang="en-US" sz="1600" dirty="0">
                <a:solidFill>
                  <a:srgbClr val="6CB255"/>
                </a:solidFill>
              </a:rPr>
              <a:t>(b)</a:t>
            </a:r>
            <a:r>
              <a:rPr lang="en-US" sz="1600" dirty="0"/>
              <a:t> has four muscular </a:t>
            </a:r>
            <a:r>
              <a:rPr lang="en-US" sz="1600" dirty="0" err="1"/>
              <a:t>pedalia</a:t>
            </a:r>
            <a:r>
              <a:rPr lang="en-US" sz="1600" dirty="0"/>
              <a:t> to which the tentacles attach. </a:t>
            </a:r>
            <a:r>
              <a:rPr lang="en-US" sz="1600" i="1" dirty="0"/>
              <a:t>M. </a:t>
            </a:r>
            <a:r>
              <a:rPr lang="en-US" sz="1600" i="1" dirty="0" err="1"/>
              <a:t>kingi</a:t>
            </a:r>
            <a:r>
              <a:rPr lang="en-US" sz="1600" i="1" dirty="0"/>
              <a:t> </a:t>
            </a:r>
            <a:r>
              <a:rPr lang="en-US" sz="1600" dirty="0"/>
              <a:t>is one of two species of jellies known to cause </a:t>
            </a:r>
            <a:r>
              <a:rPr lang="en-US" sz="1600" dirty="0" err="1"/>
              <a:t>Irukandji</a:t>
            </a:r>
            <a:r>
              <a:rPr lang="en-US" sz="1600" dirty="0"/>
              <a:t> syndrome, a condition characterized by excruciating muscle pain, vomiting, increased heart rate, and psychological symptoms. Two people in Australia, where </a:t>
            </a:r>
            <a:r>
              <a:rPr lang="en-US" sz="1600" dirty="0" err="1"/>
              <a:t>Irukandji</a:t>
            </a:r>
            <a:r>
              <a:rPr lang="en-US" sz="1600" dirty="0"/>
              <a:t> jellies are most commonly found, are believed to have died from </a:t>
            </a:r>
            <a:r>
              <a:rPr lang="en-US" sz="1600" dirty="0" err="1"/>
              <a:t>Irukandji</a:t>
            </a:r>
            <a:r>
              <a:rPr lang="en-US" sz="1600" dirty="0"/>
              <a:t> stings. </a:t>
            </a:r>
            <a:r>
              <a:rPr lang="en-US" sz="1600" dirty="0">
                <a:solidFill>
                  <a:srgbClr val="6CB255"/>
                </a:solidFill>
              </a:rPr>
              <a:t>(c)</a:t>
            </a:r>
            <a:r>
              <a:rPr lang="en-US" sz="1600" dirty="0"/>
              <a:t> A sign on a beach in northern Australia warns swimmers of the danger. (credit c: modification of work by Peter Shanks)</a:t>
            </a:r>
          </a:p>
        </p:txBody>
      </p:sp>
      <p:pic>
        <p:nvPicPr>
          <p:cNvPr id="2" name="Figure" descr="Photo A shows a person holding a small vial with a white jelly inside. The jelly is no bigger than a human fingernail. Illustration B shows a thimble-shaped jelly with two thick protrusions visible on either side. Tentacles radiate from the protrusions, and more tentacles radiate from the back. Photo C shows a “Danger, no swimming” sign on a beach, with a picture of a jelly."/>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3876" b="-3876"/>
          <a:stretch>
            <a:fillRect/>
          </a:stretch>
        </p:blipFill>
        <p:spPr/>
      </p:pic>
      <p:pic>
        <p:nvPicPr>
          <p:cNvPr id="9" name="OpenStaxLogo" descr="openstax college logo">
            <a:extLst>
              <a:ext uri="{FF2B5EF4-FFF2-40B4-BE49-F238E27FC236}">
                <a16:creationId xmlns:a16="http://schemas.microsoft.com/office/drawing/2014/main" id="{67799B61-3B3A-4010-8C7B-99C07FF41AA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28.11</a:t>
            </a:r>
          </a:p>
        </p:txBody>
      </p:sp>
    </p:spTree>
    <p:extLst>
      <p:ext uri="{BB962C8B-B14F-4D97-AF65-F5344CB8AC3E}">
        <p14:creationId xmlns:p14="http://schemas.microsoft.com/office/powerpoint/2010/main" val="16619056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377E52EE-F85B-47C7-8840-9ABF623C9E11}"/>
              </a:ext>
            </a:extLst>
          </p:cNvPr>
          <p:cNvSpPr>
            <a:spLocks noGrp="1"/>
          </p:cNvSpPr>
          <p:nvPr>
            <p:ph type="ftr" sz="quarter" idx="11"/>
          </p:nvPr>
        </p:nvSpPr>
        <p:spPr>
          <a:xfrm>
            <a:off x="694944" y="6492875"/>
            <a:ext cx="77541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solidFill>
                  <a:srgbClr val="6CB255"/>
                </a:solidFill>
              </a:rPr>
              <a:t>(a)</a:t>
            </a:r>
            <a:r>
              <a:rPr lang="en-US" sz="1600" dirty="0"/>
              <a:t> </a:t>
            </a:r>
            <a:r>
              <a:rPr lang="en-US" sz="1600" dirty="0" err="1"/>
              <a:t>Obelia</a:t>
            </a:r>
            <a:r>
              <a:rPr lang="en-US" sz="1600" dirty="0"/>
              <a:t>, </a:t>
            </a:r>
            <a:r>
              <a:rPr lang="en-US" sz="1600" dirty="0">
                <a:solidFill>
                  <a:srgbClr val="6CB255"/>
                </a:solidFill>
              </a:rPr>
              <a:t>(b)</a:t>
            </a:r>
            <a:r>
              <a:rPr lang="en-US" sz="1600" dirty="0"/>
              <a:t> </a:t>
            </a:r>
            <a:r>
              <a:rPr lang="en-US" sz="1600" dirty="0" err="1"/>
              <a:t>Physalia</a:t>
            </a:r>
            <a:r>
              <a:rPr lang="en-US" sz="1600" dirty="0"/>
              <a:t> </a:t>
            </a:r>
            <a:r>
              <a:rPr lang="en-US" sz="1600" dirty="0" err="1"/>
              <a:t>physalis</a:t>
            </a:r>
            <a:r>
              <a:rPr lang="en-US" sz="1600" dirty="0"/>
              <a:t>, known as the Portuguese Man O‘ War, </a:t>
            </a:r>
            <a:r>
              <a:rPr lang="en-US" sz="1600" dirty="0">
                <a:solidFill>
                  <a:srgbClr val="6CB255"/>
                </a:solidFill>
              </a:rPr>
              <a:t>(c)</a:t>
            </a:r>
            <a:r>
              <a:rPr lang="en-US" sz="1600" dirty="0"/>
              <a:t> </a:t>
            </a:r>
            <a:r>
              <a:rPr lang="en-US" sz="1600" dirty="0" err="1"/>
              <a:t>Velella</a:t>
            </a:r>
            <a:r>
              <a:rPr lang="en-US" sz="1600" dirty="0"/>
              <a:t> </a:t>
            </a:r>
            <a:r>
              <a:rPr lang="en-US" sz="1600" dirty="0" err="1"/>
              <a:t>bae</a:t>
            </a:r>
            <a:r>
              <a:rPr lang="en-US" sz="1600" dirty="0"/>
              <a:t>, and </a:t>
            </a:r>
            <a:r>
              <a:rPr lang="en-US" sz="1600" dirty="0">
                <a:solidFill>
                  <a:srgbClr val="6CB255"/>
                </a:solidFill>
              </a:rPr>
              <a:t>(d)</a:t>
            </a:r>
            <a:r>
              <a:rPr lang="en-US" sz="1600" dirty="0"/>
              <a:t> Hydra have different body shapes but all belong to the family Hydrozoa. (credit b: modification of work by NOAA; scale-bar data from Matt Russell)</a:t>
            </a:r>
          </a:p>
        </p:txBody>
      </p:sp>
      <p:pic>
        <p:nvPicPr>
          <p:cNvPr id="2" name="Figure" descr="Photo a shows Obelia, which has a body composed of branching polyps. Photo b shows a Portuguese Man O’ War, which has ribbon-like tentacles dangling from a clear, bulbous structure, resembling an inflated plastic bag. Photo c shows Velella bae, which resembles a flying saucer with a blue bottom and a clear, dome-shaped top. Photo d shows a hydra with long tentacles, extending from a tube-shaped body."/>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71690" r="-71690"/>
          <a:stretch>
            <a:fillRect/>
          </a:stretch>
        </p:blipFill>
        <p:spPr/>
      </p:pic>
      <p:pic>
        <p:nvPicPr>
          <p:cNvPr id="9" name="OpenStaxLogo" descr="openstax college logo">
            <a:extLst>
              <a:ext uri="{FF2B5EF4-FFF2-40B4-BE49-F238E27FC236}">
                <a16:creationId xmlns:a16="http://schemas.microsoft.com/office/drawing/2014/main" id="{1B7D3B14-EB60-4809-B51E-E1F813EF967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28.12</a:t>
            </a:r>
          </a:p>
        </p:txBody>
      </p:sp>
    </p:spTree>
    <p:extLst>
      <p:ext uri="{BB962C8B-B14F-4D97-AF65-F5344CB8AC3E}">
        <p14:creationId xmlns:p14="http://schemas.microsoft.com/office/powerpoint/2010/main" val="21142339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EBE4E76E-DDB4-4D4E-95C0-85F7AB2E80C6}"/>
              </a:ext>
            </a:extLst>
          </p:cNvPr>
          <p:cNvSpPr>
            <a:spLocks noGrp="1"/>
          </p:cNvSpPr>
          <p:nvPr>
            <p:ph type="ftr" sz="quarter" idx="11"/>
          </p:nvPr>
        </p:nvSpPr>
        <p:spPr>
          <a:xfrm>
            <a:off x="694944" y="6492875"/>
            <a:ext cx="77541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520" dirty="0"/>
              <a:t>The planarian is a flatworm that has a </a:t>
            </a:r>
            <a:r>
              <a:rPr lang="en-US" sz="1520" dirty="0" err="1"/>
              <a:t>gastrovascular</a:t>
            </a:r>
            <a:r>
              <a:rPr lang="en-US" sz="1520" dirty="0"/>
              <a:t> cavity with one opening that serves as both mouth and anus. The excretory system is made up of tubules connected to excretory pores on both sides of the body. The nervous system is composed of two interconnected nerve cords running the length of the body, with cerebral ganglia and eyespots at the anterior end.</a:t>
            </a:r>
          </a:p>
        </p:txBody>
      </p:sp>
      <p:pic>
        <p:nvPicPr>
          <p:cNvPr id="2" name="Figure" descr="Illustration shows the digestive, nervous and excretory systems in a flat, worm-like planaria. The digestive system starts at the ventral mouth opening in the middle of the animal, and then extends to the head through the middle of the body, and toward the along the sides of the body. Many lateral branches occur along the digestive system. The nervous system has 2 cerebral ganglia at the eyes in the head, and 2 ventral nerve cords with transverse connections along the length of the body to the tail. The excretory system is arranged in 2 long mesh-like structures down each side of the body."/>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4452" r="-14452"/>
          <a:stretch>
            <a:fillRect/>
          </a:stretch>
        </p:blipFill>
        <p:spPr/>
      </p:pic>
      <p:pic>
        <p:nvPicPr>
          <p:cNvPr id="9" name="OpenStaxLogo" descr="openstax college logo">
            <a:extLst>
              <a:ext uri="{FF2B5EF4-FFF2-40B4-BE49-F238E27FC236}">
                <a16:creationId xmlns:a16="http://schemas.microsoft.com/office/drawing/2014/main" id="{EA0E8178-F3C1-4F14-BB13-35987262851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28.13</a:t>
            </a:r>
          </a:p>
        </p:txBody>
      </p:sp>
    </p:spTree>
    <p:extLst>
      <p:ext uri="{BB962C8B-B14F-4D97-AF65-F5344CB8AC3E}">
        <p14:creationId xmlns:p14="http://schemas.microsoft.com/office/powerpoint/2010/main" val="810987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A32CC261-0E66-4F0E-BCE0-919120C7A147}"/>
              </a:ext>
            </a:extLst>
          </p:cNvPr>
          <p:cNvSpPr>
            <a:spLocks noGrp="1"/>
          </p:cNvSpPr>
          <p:nvPr>
            <p:ph type="ftr" sz="quarter" idx="11"/>
          </p:nvPr>
        </p:nvSpPr>
        <p:spPr>
          <a:xfrm>
            <a:off x="694944" y="6492875"/>
            <a:ext cx="77541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lnSpcReduction="10000"/>
          </a:bodyPr>
          <a:lstStyle/>
          <a:p>
            <a:r>
              <a:rPr lang="en-US" sz="1100" dirty="0"/>
              <a:t>Phylum Platyhelminthes is divided into four classes. </a:t>
            </a:r>
            <a:r>
              <a:rPr lang="en-US" sz="1100" dirty="0">
                <a:solidFill>
                  <a:srgbClr val="6CB255"/>
                </a:solidFill>
              </a:rPr>
              <a:t>(a) </a:t>
            </a:r>
            <a:r>
              <a:rPr lang="en-US" sz="1100" dirty="0"/>
              <a:t>Class </a:t>
            </a:r>
            <a:r>
              <a:rPr lang="en-US" sz="1100" dirty="0" err="1"/>
              <a:t>Turbellaria</a:t>
            </a:r>
            <a:r>
              <a:rPr lang="en-US" sz="1100" dirty="0"/>
              <a:t> includes the Bedford’s flatworm (</a:t>
            </a:r>
            <a:r>
              <a:rPr lang="en-US" sz="1100" i="1" dirty="0" err="1"/>
              <a:t>Pseudobiceros</a:t>
            </a:r>
            <a:r>
              <a:rPr lang="en-US" sz="1100" i="1" dirty="0"/>
              <a:t> </a:t>
            </a:r>
            <a:r>
              <a:rPr lang="en-US" sz="1100" i="1" dirty="0" err="1"/>
              <a:t>bedfordi</a:t>
            </a:r>
            <a:r>
              <a:rPr lang="en-US" sz="1100" dirty="0"/>
              <a:t>), which is about 8–10 cm in length. </a:t>
            </a:r>
            <a:r>
              <a:rPr lang="en-US" sz="1100" dirty="0">
                <a:solidFill>
                  <a:srgbClr val="6CB255"/>
                </a:solidFill>
              </a:rPr>
              <a:t>(b)</a:t>
            </a:r>
            <a:r>
              <a:rPr lang="en-US" sz="1100" dirty="0"/>
              <a:t> The parasitic class </a:t>
            </a:r>
            <a:r>
              <a:rPr lang="en-US" sz="1100" dirty="0" err="1"/>
              <a:t>Monogenea</a:t>
            </a:r>
            <a:r>
              <a:rPr lang="en-US" sz="1100" dirty="0"/>
              <a:t> includes </a:t>
            </a:r>
            <a:r>
              <a:rPr lang="en-US" sz="1100" i="1" dirty="0" err="1"/>
              <a:t>Dactylogyrus</a:t>
            </a:r>
            <a:r>
              <a:rPr lang="en-US" sz="1100" dirty="0"/>
              <a:t> spp. </a:t>
            </a:r>
            <a:r>
              <a:rPr lang="en-US" sz="1100" i="1" dirty="0" err="1"/>
              <a:t>Dactylogyrus</a:t>
            </a:r>
            <a:r>
              <a:rPr lang="en-US" sz="1100" dirty="0"/>
              <a:t>, commonly called a gill fluke, is about 0.2 mm in length and has two anchors, indicated by arrows, that it uses to latch onto the gills of host fish. </a:t>
            </a:r>
            <a:r>
              <a:rPr lang="en-US" sz="1100" dirty="0">
                <a:solidFill>
                  <a:srgbClr val="6CB255"/>
                </a:solidFill>
              </a:rPr>
              <a:t>(c)</a:t>
            </a:r>
            <a:r>
              <a:rPr lang="en-US" sz="1100" dirty="0"/>
              <a:t> The </a:t>
            </a:r>
            <a:r>
              <a:rPr lang="en-US" sz="1100" dirty="0" err="1"/>
              <a:t>Trematoda</a:t>
            </a:r>
            <a:r>
              <a:rPr lang="en-US" sz="1100" dirty="0"/>
              <a:t> class includes </a:t>
            </a:r>
            <a:r>
              <a:rPr lang="en-US" sz="1100" i="1" dirty="0" err="1"/>
              <a:t>Fascioloides</a:t>
            </a:r>
            <a:r>
              <a:rPr lang="en-US" sz="1100" i="1" dirty="0"/>
              <a:t> magna </a:t>
            </a:r>
            <a:r>
              <a:rPr lang="en-US" sz="1100" dirty="0"/>
              <a:t>(right) and </a:t>
            </a:r>
            <a:r>
              <a:rPr lang="en-US" sz="1100" i="1" dirty="0" err="1"/>
              <a:t>Fasciaola</a:t>
            </a:r>
            <a:r>
              <a:rPr lang="en-US" sz="1100" i="1" dirty="0"/>
              <a:t> hepatica </a:t>
            </a:r>
            <a:r>
              <a:rPr lang="en-US" sz="1100" dirty="0"/>
              <a:t>(two specimens of left, also known as the common liver fluke). </a:t>
            </a:r>
            <a:r>
              <a:rPr lang="en-US" sz="1100" dirty="0">
                <a:solidFill>
                  <a:srgbClr val="6CB255"/>
                </a:solidFill>
              </a:rPr>
              <a:t>(d)</a:t>
            </a:r>
            <a:r>
              <a:rPr lang="en-US" sz="1100" dirty="0"/>
              <a:t> Class </a:t>
            </a:r>
            <a:r>
              <a:rPr lang="en-US" sz="1100" dirty="0" err="1"/>
              <a:t>Cestoda</a:t>
            </a:r>
            <a:r>
              <a:rPr lang="en-US" sz="1100" dirty="0"/>
              <a:t> includes tapeworms such as this </a:t>
            </a:r>
            <a:r>
              <a:rPr lang="en-US" sz="1100" i="1" dirty="0" err="1"/>
              <a:t>Taenia</a:t>
            </a:r>
            <a:r>
              <a:rPr lang="en-US" sz="1100" i="1" dirty="0"/>
              <a:t> </a:t>
            </a:r>
            <a:r>
              <a:rPr lang="en-US" sz="1100" i="1" dirty="0" err="1"/>
              <a:t>saginata</a:t>
            </a:r>
            <a:r>
              <a:rPr lang="en-US" sz="1100" i="1" dirty="0"/>
              <a:t>. T. </a:t>
            </a:r>
            <a:r>
              <a:rPr lang="en-US" sz="1100" i="1" dirty="0" err="1"/>
              <a:t>saginata</a:t>
            </a:r>
            <a:r>
              <a:rPr lang="en-US" sz="1100" dirty="0"/>
              <a:t>, which infects both cattle and humans, can reach 4–10 meters in length; the specimen shown here is about 4 meters. (credit a: modification of work by Jan </a:t>
            </a:r>
            <a:r>
              <a:rPr lang="en-US" sz="1100" dirty="0" err="1"/>
              <a:t>Derk</a:t>
            </a:r>
            <a:r>
              <a:rPr lang="en-US" sz="1100" dirty="0"/>
              <a:t>; credit d: modification of work by CDC)</a:t>
            </a:r>
          </a:p>
        </p:txBody>
      </p:sp>
      <p:pic>
        <p:nvPicPr>
          <p:cNvPr id="2" name="Figure" descr="Photo A shows a Bedford’s flatworm from the class Turbellaria. The worm has the appearance of a fringed ribbon, black with pink stripes, swimming above the sand. Photo B shows a Dactylogyrus from the class Monogenea. The worm’s body is a long, thin translucent oval with bulges at one end that give the appearance of a head. Three dark spots appear in the head, and four more dark spots three-quarters appear of the way down the body. Anchors that enable the worm to latch onto gills are located near these spots. Photo C shows a foot- shaped brown worm. Photo D shows a long, thin ribbon-like white worm."/>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2086" r="-52086"/>
          <a:stretch>
            <a:fillRect/>
          </a:stretch>
        </p:blipFill>
        <p:spPr/>
      </p:pic>
      <p:pic>
        <p:nvPicPr>
          <p:cNvPr id="9" name="OpenStaxLogo" descr="openstax college logo">
            <a:extLst>
              <a:ext uri="{FF2B5EF4-FFF2-40B4-BE49-F238E27FC236}">
                <a16:creationId xmlns:a16="http://schemas.microsoft.com/office/drawing/2014/main" id="{F0F56A49-F632-4A1F-845C-8617D6FDDAA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28.14</a:t>
            </a:r>
          </a:p>
        </p:txBody>
      </p:sp>
    </p:spTree>
    <p:extLst>
      <p:ext uri="{BB962C8B-B14F-4D97-AF65-F5344CB8AC3E}">
        <p14:creationId xmlns:p14="http://schemas.microsoft.com/office/powerpoint/2010/main" val="17446526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3BB7FE77-70FD-4EEC-9C7E-F5750FAAE8B3}"/>
              </a:ext>
            </a:extLst>
          </p:cNvPr>
          <p:cNvSpPr>
            <a:spLocks noGrp="1"/>
          </p:cNvSpPr>
          <p:nvPr>
            <p:ph type="ftr" sz="quarter" idx="11"/>
          </p:nvPr>
        </p:nvSpPr>
        <p:spPr>
          <a:xfrm>
            <a:off x="694944" y="6492875"/>
            <a:ext cx="77541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Tapeworm (</a:t>
            </a:r>
            <a:r>
              <a:rPr lang="en-US" sz="1600" i="1" dirty="0" err="1"/>
              <a:t>Taenia</a:t>
            </a:r>
            <a:r>
              <a:rPr lang="en-US" sz="1600" dirty="0"/>
              <a:t> spp.) infections occur when humans consume raw or undercooked infected meat. (credit: modification of work by CDC)</a:t>
            </a:r>
          </a:p>
        </p:txBody>
      </p:sp>
      <p:pic>
        <p:nvPicPr>
          <p:cNvPr id="2" name="Figure" descr="The tapeworm life cycle begins when eggs or tapeworm segments, called proglottids, pass from human feces into the environment. Taenia saginata infects cattle and Taenia solium infects pigs when they eat contaminated vegetation. The embryo penetrates the animal intestinal wall and takes up residence in muscle tissue, where it transforms into the larval form. Humans who consume raw or undercooked infected meat become infected when the tapeworm attaches itself to the intestinal wall via suckers or hooks on the scolex, or head. The mature worm produces proglottids and eggs, which pass from the body in feces, completing the cycl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0846" r="-40846"/>
          <a:stretch>
            <a:fillRect/>
          </a:stretch>
        </p:blipFill>
        <p:spPr/>
      </p:pic>
      <p:pic>
        <p:nvPicPr>
          <p:cNvPr id="9" name="OpenStaxLogo" descr="openstax college logo">
            <a:extLst>
              <a:ext uri="{FF2B5EF4-FFF2-40B4-BE49-F238E27FC236}">
                <a16:creationId xmlns:a16="http://schemas.microsoft.com/office/drawing/2014/main" id="{B63E6646-CA56-4F65-9332-D7037CBF8BC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28.15</a:t>
            </a:r>
          </a:p>
        </p:txBody>
      </p:sp>
    </p:spTree>
    <p:extLst>
      <p:ext uri="{BB962C8B-B14F-4D97-AF65-F5344CB8AC3E}">
        <p14:creationId xmlns:p14="http://schemas.microsoft.com/office/powerpoint/2010/main" val="41600683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A399F8CA-00E3-4127-9DFF-A158215C3BD6}"/>
              </a:ext>
            </a:extLst>
          </p:cNvPr>
          <p:cNvSpPr>
            <a:spLocks noGrp="1"/>
          </p:cNvSpPr>
          <p:nvPr>
            <p:ph type="ftr" sz="quarter" idx="11"/>
          </p:nvPr>
        </p:nvSpPr>
        <p:spPr>
          <a:xfrm>
            <a:off x="694944" y="6492875"/>
            <a:ext cx="77541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85000" lnSpcReduction="20000"/>
          </a:bodyPr>
          <a:lstStyle/>
          <a:p>
            <a:r>
              <a:rPr lang="en-US" sz="1600" dirty="0"/>
              <a:t>Shown are examples from two of the three classes of rotifer. </a:t>
            </a:r>
            <a:r>
              <a:rPr lang="en-US" sz="1600" dirty="0">
                <a:solidFill>
                  <a:srgbClr val="6CB255"/>
                </a:solidFill>
              </a:rPr>
              <a:t>(a)</a:t>
            </a:r>
            <a:r>
              <a:rPr lang="en-US" sz="1600" dirty="0"/>
              <a:t> Species from the class </a:t>
            </a:r>
            <a:r>
              <a:rPr lang="en-US" sz="1600" dirty="0" err="1"/>
              <a:t>Bdelloidea</a:t>
            </a:r>
            <a:r>
              <a:rPr lang="en-US" sz="1600" dirty="0"/>
              <a:t> are characterized by a large corona, shown separately from the whole animals in the center of this scanning electron micrograph. </a:t>
            </a:r>
            <a:r>
              <a:rPr lang="en-US" sz="1600" dirty="0">
                <a:solidFill>
                  <a:srgbClr val="6CB255"/>
                </a:solidFill>
              </a:rPr>
              <a:t>(b)</a:t>
            </a:r>
            <a:r>
              <a:rPr lang="en-US" sz="1600" dirty="0"/>
              <a:t> </a:t>
            </a:r>
            <a:r>
              <a:rPr lang="en-US" sz="1600" dirty="0" err="1"/>
              <a:t>Polyarthra</a:t>
            </a:r>
            <a:r>
              <a:rPr lang="en-US" sz="1600" dirty="0"/>
              <a:t>, from the class </a:t>
            </a:r>
            <a:r>
              <a:rPr lang="en-US" sz="1600" dirty="0" err="1"/>
              <a:t>Monogononta</a:t>
            </a:r>
            <a:r>
              <a:rPr lang="en-US" sz="1600" dirty="0"/>
              <a:t>, has a smaller corona than </a:t>
            </a:r>
            <a:r>
              <a:rPr lang="en-US" sz="1600" dirty="0" err="1"/>
              <a:t>Bdelloid</a:t>
            </a:r>
            <a:r>
              <a:rPr lang="en-US" sz="1600" dirty="0"/>
              <a:t> rotifers, and a single gonad, which give the class its name. (credit a: modification of work by Diego </a:t>
            </a:r>
            <a:r>
              <a:rPr lang="en-US" sz="1600" dirty="0" err="1"/>
              <a:t>Fontaneto</a:t>
            </a:r>
            <a:r>
              <a:rPr lang="en-US" sz="1600" dirty="0"/>
              <a:t>; credit b: modification of work by U.S. EPA; scale-bar data from Cory </a:t>
            </a:r>
            <a:r>
              <a:rPr lang="en-US" sz="1600" dirty="0" err="1"/>
              <a:t>Zanker</a:t>
            </a:r>
            <a:r>
              <a:rPr lang="en-US" sz="1600" dirty="0"/>
              <a:t>)</a:t>
            </a:r>
          </a:p>
        </p:txBody>
      </p:sp>
      <p:pic>
        <p:nvPicPr>
          <p:cNvPr id="2" name="Figure" descr="Scanning electron micrograph A shows rotifers from the class Bdelloidea, which have a long, tube-shaped body with a fringe surrounding the mouth. Light micrograph B shows that Polyarthra from the class Monogononta is shorter and wider than the bdelloid rotifers, with a smaller fring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161" r="-3161"/>
          <a:stretch>
            <a:fillRect/>
          </a:stretch>
        </p:blipFill>
        <p:spPr/>
      </p:pic>
      <p:pic>
        <p:nvPicPr>
          <p:cNvPr id="9" name="OpenStaxLogo" descr="openstax college logo">
            <a:extLst>
              <a:ext uri="{FF2B5EF4-FFF2-40B4-BE49-F238E27FC236}">
                <a16:creationId xmlns:a16="http://schemas.microsoft.com/office/drawing/2014/main" id="{7F975DAF-F02D-414B-B71E-7E96A1D1026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normAutofit/>
          </a:bodyPr>
          <a:lstStyle/>
          <a:p>
            <a:r>
              <a:rPr lang="en-US" dirty="0"/>
              <a:t>Figure 28.16</a:t>
            </a:r>
          </a:p>
        </p:txBody>
      </p:sp>
    </p:spTree>
    <p:extLst>
      <p:ext uri="{BB962C8B-B14F-4D97-AF65-F5344CB8AC3E}">
        <p14:creationId xmlns:p14="http://schemas.microsoft.com/office/powerpoint/2010/main" val="11971369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3A10490A-1393-4F99-88EF-B51A68337476}"/>
              </a:ext>
            </a:extLst>
          </p:cNvPr>
          <p:cNvSpPr>
            <a:spLocks noGrp="1"/>
          </p:cNvSpPr>
          <p:nvPr>
            <p:ph type="ftr" sz="quarter" idx="11"/>
          </p:nvPr>
        </p:nvSpPr>
        <p:spPr>
          <a:xfrm>
            <a:off x="694944" y="6492875"/>
            <a:ext cx="77541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This illustration shows the anatomy of a </a:t>
            </a:r>
            <a:r>
              <a:rPr lang="en-US" sz="1600" dirty="0" err="1">
                <a:solidFill>
                  <a:schemeClr val="tx1"/>
                </a:solidFill>
              </a:rPr>
              <a:t>bdelloid</a:t>
            </a:r>
            <a:r>
              <a:rPr lang="en-US" sz="1600" dirty="0">
                <a:solidFill>
                  <a:schemeClr val="tx1"/>
                </a:solidFill>
              </a:rPr>
              <a:t> rotifer.</a:t>
            </a:r>
          </a:p>
        </p:txBody>
      </p:sp>
      <p:pic>
        <p:nvPicPr>
          <p:cNvPr id="2" name="Figure" descr="The illustration shows long, tube-shaped animal with a crown-like corona on top. Cilia fringe the top of the corona. Between the two lobes of the corona is the mouth, which leads to the stomach, intestine, and anus. The mastax surround the mouth, and beneath the mastax is a digestive gland. The pseudocoel surrounds the stomach. At the bottom if the animal is a foot that stands on two to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81" r="-581"/>
          <a:stretch>
            <a:fillRect/>
          </a:stretch>
        </p:blipFill>
        <p:spPr>
          <a:xfrm>
            <a:off x="457200" y="1108075"/>
            <a:ext cx="4032250" cy="5256213"/>
          </a:xfrm>
        </p:spPr>
      </p:pic>
      <p:pic>
        <p:nvPicPr>
          <p:cNvPr id="7" name="OpenStaxLogo" descr="openstax college logo">
            <a:extLst>
              <a:ext uri="{FF2B5EF4-FFF2-40B4-BE49-F238E27FC236}">
                <a16:creationId xmlns:a16="http://schemas.microsoft.com/office/drawing/2014/main" id="{B13A9AF4-E013-42EE-9C97-08D7F2B872D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28.17</a:t>
            </a:r>
          </a:p>
        </p:txBody>
      </p:sp>
    </p:spTree>
    <p:extLst>
      <p:ext uri="{BB962C8B-B14F-4D97-AF65-F5344CB8AC3E}">
        <p14:creationId xmlns:p14="http://schemas.microsoft.com/office/powerpoint/2010/main" val="34416937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9EF1A3CB-E822-4FA1-9813-B24DA6F5B566}"/>
              </a:ext>
            </a:extLst>
          </p:cNvPr>
          <p:cNvSpPr>
            <a:spLocks noGrp="1"/>
          </p:cNvSpPr>
          <p:nvPr>
            <p:ph type="ftr" sz="quarter" idx="11"/>
          </p:nvPr>
        </p:nvSpPr>
        <p:spPr>
          <a:xfrm>
            <a:off x="694944" y="6492875"/>
            <a:ext cx="77541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proboscis worm (</a:t>
            </a:r>
            <a:r>
              <a:rPr lang="en-US" sz="1600" i="1" dirty="0" err="1"/>
              <a:t>Parborlasia</a:t>
            </a:r>
            <a:r>
              <a:rPr lang="en-US" sz="1600" i="1" dirty="0"/>
              <a:t> </a:t>
            </a:r>
            <a:r>
              <a:rPr lang="en-US" sz="1600" i="1" dirty="0" err="1"/>
              <a:t>corrugatus</a:t>
            </a:r>
            <a:r>
              <a:rPr lang="en-US" sz="1600" dirty="0"/>
              <a:t>) is a scavenger that combs the sea floor for food. The species is a member of the phylum </a:t>
            </a:r>
            <a:r>
              <a:rPr lang="en-US" sz="1600" dirty="0" err="1"/>
              <a:t>Nemertea</a:t>
            </a:r>
            <a:r>
              <a:rPr lang="en-US" sz="1600" dirty="0"/>
              <a:t>. The specimen shown here was photographed in the Ross Sea, Antarctica. (credit: Henry Kaiser, National Science Foundation)</a:t>
            </a:r>
          </a:p>
        </p:txBody>
      </p:sp>
      <p:pic>
        <p:nvPicPr>
          <p:cNvPr id="2" name="Figure" descr="The photo shows a worm that resembles intestines, sitting on the muddy ocean floo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387" r="-36387"/>
          <a:stretch>
            <a:fillRect/>
          </a:stretch>
        </p:blipFill>
        <p:spPr/>
      </p:pic>
      <p:pic>
        <p:nvPicPr>
          <p:cNvPr id="9" name="OpenStaxLogo" descr="openstax college logo">
            <a:extLst>
              <a:ext uri="{FF2B5EF4-FFF2-40B4-BE49-F238E27FC236}">
                <a16:creationId xmlns:a16="http://schemas.microsoft.com/office/drawing/2014/main" id="{3E334469-ECB6-461D-AD98-5D5D1926E08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28.18</a:t>
            </a:r>
          </a:p>
        </p:txBody>
      </p:sp>
    </p:spTree>
    <p:extLst>
      <p:ext uri="{BB962C8B-B14F-4D97-AF65-F5344CB8AC3E}">
        <p14:creationId xmlns:p14="http://schemas.microsoft.com/office/powerpoint/2010/main" val="2477458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E0A30899-AB00-41DF-BD00-22F8866F12BB}"/>
              </a:ext>
            </a:extLst>
          </p:cNvPr>
          <p:cNvSpPr>
            <a:spLocks noGrp="1"/>
          </p:cNvSpPr>
          <p:nvPr>
            <p:ph type="ftr" sz="quarter" idx="11"/>
          </p:nvPr>
        </p:nvSpPr>
        <p:spPr>
          <a:xfrm>
            <a:off x="694944" y="6492875"/>
            <a:ext cx="77541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Nearly 97 percent of animal species are invertebrates, including this sea star (</a:t>
            </a:r>
            <a:r>
              <a:rPr lang="en-US" sz="1600" i="1" dirty="0" err="1"/>
              <a:t>Astropecten</a:t>
            </a:r>
            <a:r>
              <a:rPr lang="en-US" sz="1600" i="1" dirty="0"/>
              <a:t> articulates</a:t>
            </a:r>
            <a:r>
              <a:rPr lang="en-US" sz="1600" dirty="0"/>
              <a:t>) common to the eastern and southern coasts of the United States. (credit: modification of work by Mark </a:t>
            </a:r>
            <a:r>
              <a:rPr lang="en-US" sz="1600" dirty="0" err="1"/>
              <a:t>Walz</a:t>
            </a:r>
            <a:r>
              <a:rPr lang="en-US" sz="1600" dirty="0"/>
              <a:t>)</a:t>
            </a:r>
          </a:p>
        </p:txBody>
      </p:sp>
      <p:pic>
        <p:nvPicPr>
          <p:cNvPr id="2" name="Figure" descr="The photo shows a purple and orange starfish on a sandy flat beach."/>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9006" r="-19006"/>
          <a:stretch>
            <a:fillRect/>
          </a:stretch>
        </p:blipFill>
        <p:spPr/>
      </p:pic>
      <p:pic>
        <p:nvPicPr>
          <p:cNvPr id="9" name="OpenStaxLogo" descr="openstax college logo">
            <a:extLst>
              <a:ext uri="{FF2B5EF4-FFF2-40B4-BE49-F238E27FC236}">
                <a16:creationId xmlns:a16="http://schemas.microsoft.com/office/drawing/2014/main" id="{231BF07E-AB39-4065-99FA-8FD702C5456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28.1</a:t>
            </a:r>
          </a:p>
        </p:txBody>
      </p:sp>
    </p:spTree>
    <p:extLst>
      <p:ext uri="{BB962C8B-B14F-4D97-AF65-F5344CB8AC3E}">
        <p14:creationId xmlns:p14="http://schemas.microsoft.com/office/powerpoint/2010/main" val="24467907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C4F5C507-A875-484C-9AFB-8E7A97DAD590}"/>
              </a:ext>
            </a:extLst>
          </p:cNvPr>
          <p:cNvSpPr>
            <a:spLocks noGrp="1"/>
          </p:cNvSpPr>
          <p:nvPr>
            <p:ph type="ftr" sz="quarter" idx="11"/>
          </p:nvPr>
        </p:nvSpPr>
        <p:spPr>
          <a:xfrm>
            <a:off x="694944" y="6492875"/>
            <a:ext cx="77541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anatomy of a Nemertean is shown.</a:t>
            </a:r>
          </a:p>
        </p:txBody>
      </p:sp>
      <p:pic>
        <p:nvPicPr>
          <p:cNvPr id="2" name="Figure" descr="The illustration shows worm-shaped animal with fringe-like sensory papillae at one end. The mouth, which is part way down the body, leads to a stomach and intestine, then empties into an anus at the far end. The cerebral ganglia are located above the mouth. Lateral nerve cords run down either side of the animal from the central ganglia. The proboscis is a long, thin structure inside a cavity called the rhynchocoel."/>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549" b="-549"/>
          <a:stretch>
            <a:fillRect/>
          </a:stretch>
        </p:blipFill>
        <p:spPr/>
      </p:pic>
      <p:pic>
        <p:nvPicPr>
          <p:cNvPr id="9" name="OpenStaxLogo" descr="openstax college logo">
            <a:extLst>
              <a:ext uri="{FF2B5EF4-FFF2-40B4-BE49-F238E27FC236}">
                <a16:creationId xmlns:a16="http://schemas.microsoft.com/office/drawing/2014/main" id="{C5D1F604-2E19-4BB3-9411-52BCF3446A0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28.19</a:t>
            </a:r>
          </a:p>
        </p:txBody>
      </p:sp>
    </p:spTree>
    <p:extLst>
      <p:ext uri="{BB962C8B-B14F-4D97-AF65-F5344CB8AC3E}">
        <p14:creationId xmlns:p14="http://schemas.microsoft.com/office/powerpoint/2010/main" val="22541147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36F3DC01-D3A2-44EA-B7EA-D368B24BB9F0}"/>
              </a:ext>
            </a:extLst>
          </p:cNvPr>
          <p:cNvSpPr>
            <a:spLocks noGrp="1"/>
          </p:cNvSpPr>
          <p:nvPr>
            <p:ph type="ftr" sz="quarter" idx="11"/>
          </p:nvPr>
        </p:nvSpPr>
        <p:spPr>
          <a:xfrm>
            <a:off x="694944" y="6492875"/>
            <a:ext cx="77541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There are many species and variations of mollusks; this illustration shows the anatomy of an aquatic gastropod.</a:t>
            </a:r>
          </a:p>
        </p:txBody>
      </p:sp>
      <p:pic>
        <p:nvPicPr>
          <p:cNvPr id="2" name="Figure" descr="The illustration shows a cross-section of a snail. The body of the snail is called the visceral mass. The mouth leads to a crop, then to the stomach, which is toward the back of the animal. The intestines are located above the stomach. The intestines continue forward, and empty into a cavity above the front part of the visceral mass. Two nerve cords wrap around the esophagus and extend back along the bottom of the animal. The gill is located in the cavity in the shell, and connects to the heart in the visceral mass. The coelom is near the heart. The visceral mass is surrounded by a mantle. A shell covers the mantle."/>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7783" r="-17783"/>
          <a:stretch>
            <a:fillRect/>
          </a:stretch>
        </p:blipFill>
        <p:spPr/>
      </p:pic>
      <p:pic>
        <p:nvPicPr>
          <p:cNvPr id="9" name="OpenStaxLogo" descr="openstax college logo">
            <a:extLst>
              <a:ext uri="{FF2B5EF4-FFF2-40B4-BE49-F238E27FC236}">
                <a16:creationId xmlns:a16="http://schemas.microsoft.com/office/drawing/2014/main" id="{C3747A8E-027A-498B-B6F2-7657EA873A7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28.20</a:t>
            </a:r>
          </a:p>
        </p:txBody>
      </p:sp>
    </p:spTree>
    <p:extLst>
      <p:ext uri="{BB962C8B-B14F-4D97-AF65-F5344CB8AC3E}">
        <p14:creationId xmlns:p14="http://schemas.microsoft.com/office/powerpoint/2010/main" val="20599663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392F340B-B551-42A4-9EC1-6BAEBCDC3727}"/>
              </a:ext>
            </a:extLst>
          </p:cNvPr>
          <p:cNvSpPr>
            <a:spLocks noGrp="1"/>
          </p:cNvSpPr>
          <p:nvPr>
            <p:ph type="ftr" sz="quarter" idx="11"/>
          </p:nvPr>
        </p:nvSpPr>
        <p:spPr>
          <a:xfrm>
            <a:off x="694944" y="6492875"/>
            <a:ext cx="77541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This </a:t>
            </a:r>
            <a:r>
              <a:rPr lang="en-US" sz="1600" dirty="0" err="1"/>
              <a:t>chiton</a:t>
            </a:r>
            <a:r>
              <a:rPr lang="en-US" sz="1600" dirty="0"/>
              <a:t> from the class </a:t>
            </a:r>
            <a:r>
              <a:rPr lang="en-US" sz="1600" dirty="0" err="1"/>
              <a:t>Polyplacaphora</a:t>
            </a:r>
            <a:r>
              <a:rPr lang="en-US" sz="1600" dirty="0"/>
              <a:t> has the eight-plated shell that is indicative of its class. (credit: Jerry </a:t>
            </a:r>
            <a:r>
              <a:rPr lang="en-US" sz="1600" dirty="0" err="1"/>
              <a:t>Kirkhart</a:t>
            </a:r>
            <a:r>
              <a:rPr lang="en-US" sz="1600" dirty="0"/>
              <a:t>)</a:t>
            </a:r>
          </a:p>
        </p:txBody>
      </p:sp>
      <p:pic>
        <p:nvPicPr>
          <p:cNvPr id="2" name="Figure" descr="The photo shows a chiton, which has an oval body with plate-like armor divided into segment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6435" r="-26435"/>
          <a:stretch>
            <a:fillRect/>
          </a:stretch>
        </p:blipFill>
        <p:spPr/>
      </p:pic>
      <p:pic>
        <p:nvPicPr>
          <p:cNvPr id="9" name="OpenStaxLogo" descr="openstax college logo">
            <a:extLst>
              <a:ext uri="{FF2B5EF4-FFF2-40B4-BE49-F238E27FC236}">
                <a16:creationId xmlns:a16="http://schemas.microsoft.com/office/drawing/2014/main" id="{1889705F-55E1-4A4D-9C98-A3E737EC966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28.21</a:t>
            </a:r>
          </a:p>
        </p:txBody>
      </p:sp>
    </p:spTree>
    <p:extLst>
      <p:ext uri="{BB962C8B-B14F-4D97-AF65-F5344CB8AC3E}">
        <p14:creationId xmlns:p14="http://schemas.microsoft.com/office/powerpoint/2010/main" val="2543991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E5287170-365A-4DDD-867E-DB1EC447B6EE}"/>
              </a:ext>
            </a:extLst>
          </p:cNvPr>
          <p:cNvSpPr>
            <a:spLocks noGrp="1"/>
          </p:cNvSpPr>
          <p:nvPr>
            <p:ph type="ftr" sz="quarter" idx="11"/>
          </p:nvPr>
        </p:nvSpPr>
        <p:spPr>
          <a:xfrm>
            <a:off x="694944" y="6492875"/>
            <a:ext cx="77541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These mussels, found in the intertidal zone in Cornwall, England, are bivalves. (credit: Mark A. Wilson)</a:t>
            </a:r>
          </a:p>
        </p:txBody>
      </p:sp>
      <p:pic>
        <p:nvPicPr>
          <p:cNvPr id="2" name="Figure" descr="The photo shows black and gray mussels clustered togethe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387" r="-36387"/>
          <a:stretch>
            <a:fillRect/>
          </a:stretch>
        </p:blipFill>
        <p:spPr/>
      </p:pic>
      <p:pic>
        <p:nvPicPr>
          <p:cNvPr id="9" name="OpenStaxLogo" descr="openstax college logo">
            <a:extLst>
              <a:ext uri="{FF2B5EF4-FFF2-40B4-BE49-F238E27FC236}">
                <a16:creationId xmlns:a16="http://schemas.microsoft.com/office/drawing/2014/main" id="{85801D06-414F-4071-9FFC-A86B4267C70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28.22</a:t>
            </a:r>
          </a:p>
        </p:txBody>
      </p:sp>
    </p:spTree>
    <p:extLst>
      <p:ext uri="{BB962C8B-B14F-4D97-AF65-F5344CB8AC3E}">
        <p14:creationId xmlns:p14="http://schemas.microsoft.com/office/powerpoint/2010/main" val="16365406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2B53682B-C2D8-4A0C-9A49-DDF2EB57D198}"/>
              </a:ext>
            </a:extLst>
          </p:cNvPr>
          <p:cNvSpPr>
            <a:spLocks noGrp="1"/>
          </p:cNvSpPr>
          <p:nvPr>
            <p:ph type="ftr" sz="quarter" idx="11"/>
          </p:nvPr>
        </p:nvSpPr>
        <p:spPr>
          <a:xfrm>
            <a:off x="694944" y="6492875"/>
            <a:ext cx="77541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solidFill>
                  <a:srgbClr val="6CB255"/>
                </a:solidFill>
              </a:rPr>
              <a:t>(a) </a:t>
            </a:r>
            <a:r>
              <a:rPr lang="en-US" sz="1600" dirty="0"/>
              <a:t>Snails and </a:t>
            </a:r>
            <a:r>
              <a:rPr lang="en-US" sz="1600" dirty="0">
                <a:solidFill>
                  <a:srgbClr val="6CB255"/>
                </a:solidFill>
              </a:rPr>
              <a:t>(b)</a:t>
            </a:r>
            <a:r>
              <a:rPr lang="en-US" sz="1600" dirty="0"/>
              <a:t> slugs are both gastropods, but slugs lack a shell. (credit a: modification of work by Murray Stevenson; credit b: modification of work by </a:t>
            </a:r>
            <a:r>
              <a:rPr lang="en-US" sz="1600" dirty="0" err="1"/>
              <a:t>Rosendahl</a:t>
            </a:r>
            <a:r>
              <a:rPr lang="en-US" sz="1600" dirty="0"/>
              <a:t>)</a:t>
            </a:r>
          </a:p>
        </p:txBody>
      </p:sp>
      <p:pic>
        <p:nvPicPr>
          <p:cNvPr id="2" name="Figure" descr="The photo on the left shows a land snail with a coiled shell and long tentacles. The photo on the right shows a slug, which looks like a snail without a shell."/>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2045" b="-2045"/>
          <a:stretch>
            <a:fillRect/>
          </a:stretch>
        </p:blipFill>
        <p:spPr/>
      </p:pic>
      <p:pic>
        <p:nvPicPr>
          <p:cNvPr id="9" name="OpenStaxLogo" descr="openstax college logo">
            <a:extLst>
              <a:ext uri="{FF2B5EF4-FFF2-40B4-BE49-F238E27FC236}">
                <a16:creationId xmlns:a16="http://schemas.microsoft.com/office/drawing/2014/main" id="{1846E945-E8D7-42E2-9F07-02F6417DFA4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28.23</a:t>
            </a:r>
          </a:p>
        </p:txBody>
      </p:sp>
    </p:spTree>
    <p:extLst>
      <p:ext uri="{BB962C8B-B14F-4D97-AF65-F5344CB8AC3E}">
        <p14:creationId xmlns:p14="http://schemas.microsoft.com/office/powerpoint/2010/main" val="8394564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FC6E8E1A-131F-4A0F-B9DC-F62192B8ABA6}"/>
              </a:ext>
            </a:extLst>
          </p:cNvPr>
          <p:cNvSpPr>
            <a:spLocks noGrp="1"/>
          </p:cNvSpPr>
          <p:nvPr>
            <p:ph type="ftr" sz="quarter" idx="11"/>
          </p:nvPr>
        </p:nvSpPr>
        <p:spPr>
          <a:xfrm>
            <a:off x="694944" y="6492875"/>
            <a:ext cx="77541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During embryonic development of gastropods, the visceral mass undergoes torsion, or counterclockwise rotation of anatomical features. As a result, the anus of the adult animal is located over the head. Torsion is an independent process from coiling of the shell.</a:t>
            </a:r>
          </a:p>
        </p:txBody>
      </p:sp>
      <p:pic>
        <p:nvPicPr>
          <p:cNvPr id="2" name="Figure" descr="Illustration A shows a side view of a snail. The digestive system starts at the mouth, and continues to the stomach toward the back of the shell. The stomach empties into the intestines, which continue forward along the upper inside edge of the shell and end a cavity above the mouth. Illustration B shows a top view of a snail. From the mouth, the digestive tract curves toward the left, then hooks around to the right and goes back toward the front of the animal."/>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2914" r="-32914"/>
          <a:stretch>
            <a:fillRect/>
          </a:stretch>
        </p:blipFill>
        <p:spPr/>
      </p:pic>
      <p:pic>
        <p:nvPicPr>
          <p:cNvPr id="9" name="OpenStaxLogo" descr="openstax college logo">
            <a:extLst>
              <a:ext uri="{FF2B5EF4-FFF2-40B4-BE49-F238E27FC236}">
                <a16:creationId xmlns:a16="http://schemas.microsoft.com/office/drawing/2014/main" id="{A3A9AE4D-1656-4F9D-A7B5-41AE9820574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28.24</a:t>
            </a:r>
          </a:p>
        </p:txBody>
      </p:sp>
    </p:spTree>
    <p:extLst>
      <p:ext uri="{BB962C8B-B14F-4D97-AF65-F5344CB8AC3E}">
        <p14:creationId xmlns:p14="http://schemas.microsoft.com/office/powerpoint/2010/main" val="1430511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CB48AC6C-6F38-481F-BB8B-1F63C5616352}"/>
              </a:ext>
            </a:extLst>
          </p:cNvPr>
          <p:cNvSpPr>
            <a:spLocks noGrp="1"/>
          </p:cNvSpPr>
          <p:nvPr>
            <p:ph type="ftr" sz="quarter" idx="11"/>
          </p:nvPr>
        </p:nvSpPr>
        <p:spPr>
          <a:xfrm>
            <a:off x="694944" y="6492875"/>
            <a:ext cx="77541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Members of the genus </a:t>
            </a:r>
            <a:r>
              <a:rPr lang="en-US" sz="1600" i="1" dirty="0" err="1"/>
              <a:t>Conus</a:t>
            </a:r>
            <a:r>
              <a:rPr lang="en-US" sz="1600" dirty="0"/>
              <a:t> produce neurotoxins that may one day have medical uses. (credit: David Burdick, NOAA)</a:t>
            </a:r>
          </a:p>
        </p:txBody>
      </p:sp>
      <p:pic>
        <p:nvPicPr>
          <p:cNvPr id="3" name="Figure" descr="The photo shows Conus on the sea floor. The shape of the shell resembles that of a pasta shell. A snout sticks out the front end."/>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6939" r="-36939"/>
          <a:stretch>
            <a:fillRect/>
          </a:stretch>
        </p:blipFill>
        <p:spPr/>
      </p:pic>
      <p:pic>
        <p:nvPicPr>
          <p:cNvPr id="9" name="OpenStaxLogo" descr="openstax college logo">
            <a:extLst>
              <a:ext uri="{FF2B5EF4-FFF2-40B4-BE49-F238E27FC236}">
                <a16:creationId xmlns:a16="http://schemas.microsoft.com/office/drawing/2014/main" id="{F74FCEAF-42DA-4FC8-A578-260F3252A1E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28.25</a:t>
            </a:r>
          </a:p>
        </p:txBody>
      </p:sp>
    </p:spTree>
    <p:extLst>
      <p:ext uri="{BB962C8B-B14F-4D97-AF65-F5344CB8AC3E}">
        <p14:creationId xmlns:p14="http://schemas.microsoft.com/office/powerpoint/2010/main" val="4035807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007DE320-0C49-45DD-9E0F-7EA5FB78D32C}"/>
              </a:ext>
            </a:extLst>
          </p:cNvPr>
          <p:cNvSpPr>
            <a:spLocks noGrp="1"/>
          </p:cNvSpPr>
          <p:nvPr>
            <p:ph type="ftr" sz="quarter" idx="11"/>
          </p:nvPr>
        </p:nvSpPr>
        <p:spPr>
          <a:xfrm>
            <a:off x="694944" y="6492875"/>
            <a:ext cx="77541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nl-NL" sz="1600" dirty="0"/>
              <a:t>The </a:t>
            </a:r>
            <a:r>
              <a:rPr lang="nl-NL" sz="1600" dirty="0">
                <a:solidFill>
                  <a:srgbClr val="6CB255"/>
                </a:solidFill>
              </a:rPr>
              <a:t>(a)</a:t>
            </a:r>
            <a:r>
              <a:rPr lang="nl-NL" sz="1600" dirty="0"/>
              <a:t> nautilus, </a:t>
            </a:r>
            <a:r>
              <a:rPr lang="nl-NL" sz="1600" dirty="0">
                <a:solidFill>
                  <a:srgbClr val="6CB255"/>
                </a:solidFill>
              </a:rPr>
              <a:t>(b)</a:t>
            </a:r>
            <a:r>
              <a:rPr lang="nl-NL" sz="1600" dirty="0"/>
              <a:t> </a:t>
            </a:r>
            <a:r>
              <a:rPr lang="nl-NL" sz="1600" dirty="0" err="1"/>
              <a:t>giant</a:t>
            </a:r>
            <a:r>
              <a:rPr lang="nl-NL" sz="1600" dirty="0"/>
              <a:t> </a:t>
            </a:r>
            <a:r>
              <a:rPr lang="nl-NL" sz="1600" dirty="0" err="1"/>
              <a:t>cuttlefish</a:t>
            </a:r>
            <a:r>
              <a:rPr lang="nl-NL" sz="1600" dirty="0"/>
              <a:t>, </a:t>
            </a:r>
            <a:r>
              <a:rPr lang="nl-NL" sz="1600" dirty="0">
                <a:solidFill>
                  <a:srgbClr val="6CB255"/>
                </a:solidFill>
              </a:rPr>
              <a:t>(c)</a:t>
            </a:r>
            <a:r>
              <a:rPr lang="nl-NL" sz="1600" dirty="0"/>
              <a:t> reef </a:t>
            </a:r>
            <a:r>
              <a:rPr lang="nl-NL" sz="1600" dirty="0" err="1"/>
              <a:t>squid</a:t>
            </a:r>
            <a:r>
              <a:rPr lang="nl-NL" sz="1600" dirty="0"/>
              <a:t>, </a:t>
            </a:r>
            <a:r>
              <a:rPr lang="nl-NL" sz="1600" dirty="0" err="1"/>
              <a:t>and</a:t>
            </a:r>
            <a:r>
              <a:rPr lang="nl-NL" sz="1600" dirty="0"/>
              <a:t> </a:t>
            </a:r>
            <a:r>
              <a:rPr lang="nl-NL" sz="1600" dirty="0">
                <a:solidFill>
                  <a:srgbClr val="6CB255"/>
                </a:solidFill>
              </a:rPr>
              <a:t>(d)</a:t>
            </a:r>
            <a:r>
              <a:rPr lang="nl-NL" sz="1600" dirty="0"/>
              <a:t> blue-ring octopus are </a:t>
            </a:r>
            <a:r>
              <a:rPr lang="en-US" sz="1600" dirty="0"/>
              <a:t>all members of the class </a:t>
            </a:r>
            <a:r>
              <a:rPr lang="en-US" sz="1600" dirty="0" err="1"/>
              <a:t>Cephalopoda</a:t>
            </a:r>
            <a:r>
              <a:rPr lang="en-US" sz="1600" dirty="0"/>
              <a:t>. (credit a: modification of work by J. </a:t>
            </a:r>
            <a:r>
              <a:rPr lang="en-US" sz="1600" dirty="0" err="1"/>
              <a:t>Baecker</a:t>
            </a:r>
            <a:r>
              <a:rPr lang="en-US" sz="1600" dirty="0"/>
              <a:t>; credit b: modification of work by Adrian </a:t>
            </a:r>
            <a:r>
              <a:rPr lang="en-US" sz="1600" dirty="0" err="1"/>
              <a:t>Mohedano</a:t>
            </a:r>
            <a:r>
              <a:rPr lang="en-US" sz="1600" dirty="0"/>
              <a:t>; credit c: modification of work by </a:t>
            </a:r>
            <a:r>
              <a:rPr lang="en-US" sz="1600" dirty="0" err="1"/>
              <a:t>Silke</a:t>
            </a:r>
            <a:r>
              <a:rPr lang="en-US" sz="1600" dirty="0"/>
              <a:t> Baron; credit d: modification of work by Angell Williams)</a:t>
            </a:r>
          </a:p>
        </p:txBody>
      </p:sp>
      <p:pic>
        <p:nvPicPr>
          <p:cNvPr id="2" name="Figure" descr="Part a shows a nautilus with a coiled, brown-and-white striped shell. Tentacles stick out from the front end. Part b shows a cuttlefish wish a squat body and short tentacles that blends into its surroundings. Part c shows a reef squid with an eye located behind its long beak. Long, thick tentacles project back from the body. Part d shows an octopus with bright blue rings all over its body."/>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9302" r="-49302"/>
          <a:stretch>
            <a:fillRect/>
          </a:stretch>
        </p:blipFill>
        <p:spPr/>
      </p:pic>
      <p:pic>
        <p:nvPicPr>
          <p:cNvPr id="9" name="OpenStaxLogo" descr="openstax college logo">
            <a:extLst>
              <a:ext uri="{FF2B5EF4-FFF2-40B4-BE49-F238E27FC236}">
                <a16:creationId xmlns:a16="http://schemas.microsoft.com/office/drawing/2014/main" id="{ECF88495-12E2-4362-8FA2-072557C28D1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28.26</a:t>
            </a:r>
          </a:p>
        </p:txBody>
      </p:sp>
    </p:spTree>
    <p:extLst>
      <p:ext uri="{BB962C8B-B14F-4D97-AF65-F5344CB8AC3E}">
        <p14:creationId xmlns:p14="http://schemas.microsoft.com/office/powerpoint/2010/main" val="40897819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1D4F8386-8CF2-4763-A410-4E6E8A118426}"/>
              </a:ext>
            </a:extLst>
          </p:cNvPr>
          <p:cNvSpPr>
            <a:spLocks noGrp="1"/>
          </p:cNvSpPr>
          <p:nvPr>
            <p:ph type="ftr" sz="quarter" idx="11"/>
          </p:nvPr>
        </p:nvSpPr>
        <p:spPr>
          <a:xfrm>
            <a:off x="694944" y="6492875"/>
            <a:ext cx="77541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i="1" dirty="0" err="1"/>
              <a:t>Antalis</a:t>
            </a:r>
            <a:r>
              <a:rPr lang="en-US" sz="1600" i="1" dirty="0"/>
              <a:t> vulgaris </a:t>
            </a:r>
            <a:r>
              <a:rPr lang="en-US" sz="1600" dirty="0"/>
              <a:t>shows the classic </a:t>
            </a:r>
            <a:r>
              <a:rPr lang="en-US" sz="1600" dirty="0" err="1"/>
              <a:t>Dentaliidae</a:t>
            </a:r>
            <a:r>
              <a:rPr lang="en-US" sz="1600" dirty="0"/>
              <a:t> shape that gives these animals their common name of “tusk shell.” (credit: Georges </a:t>
            </a:r>
            <a:r>
              <a:rPr lang="en-US" sz="1600" dirty="0" err="1"/>
              <a:t>Jansoone</a:t>
            </a:r>
            <a:r>
              <a:rPr lang="en-US" sz="1600" dirty="0"/>
              <a:t>)</a:t>
            </a:r>
          </a:p>
        </p:txBody>
      </p:sp>
      <p:pic>
        <p:nvPicPr>
          <p:cNvPr id="2" name="Figure" descr="The photo shows white shells shaped like tusk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8927" r="-38927"/>
          <a:stretch>
            <a:fillRect/>
          </a:stretch>
        </p:blipFill>
        <p:spPr/>
      </p:pic>
      <p:pic>
        <p:nvPicPr>
          <p:cNvPr id="9" name="OpenStaxLogo" descr="openstax college logo">
            <a:extLst>
              <a:ext uri="{FF2B5EF4-FFF2-40B4-BE49-F238E27FC236}">
                <a16:creationId xmlns:a16="http://schemas.microsoft.com/office/drawing/2014/main" id="{67DAC260-FFA7-4DC3-8B2B-735D8B90FED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28.27</a:t>
            </a:r>
          </a:p>
        </p:txBody>
      </p:sp>
    </p:spTree>
    <p:extLst>
      <p:ext uri="{BB962C8B-B14F-4D97-AF65-F5344CB8AC3E}">
        <p14:creationId xmlns:p14="http://schemas.microsoft.com/office/powerpoint/2010/main" val="11313082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B6442E9D-A422-4C9D-810A-9006D29B1404}"/>
              </a:ext>
            </a:extLst>
          </p:cNvPr>
          <p:cNvSpPr>
            <a:spLocks noGrp="1"/>
          </p:cNvSpPr>
          <p:nvPr>
            <p:ph type="ftr" sz="quarter" idx="11"/>
          </p:nvPr>
        </p:nvSpPr>
        <p:spPr>
          <a:xfrm>
            <a:off x="694944" y="6492875"/>
            <a:ext cx="77541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clitellum, seen here as a protruding segment with different coloration than the rest of the body, is a structure that aids in annelid reproduction. (credit: Rob </a:t>
            </a:r>
            <a:r>
              <a:rPr lang="en-US" sz="1600" dirty="0" err="1"/>
              <a:t>Hille</a:t>
            </a:r>
            <a:r>
              <a:rPr lang="en-US" sz="1600" dirty="0"/>
              <a:t>)</a:t>
            </a:r>
          </a:p>
        </p:txBody>
      </p:sp>
      <p:pic>
        <p:nvPicPr>
          <p:cNvPr id="2" name="Figure" descr="The clitellum is a swollen, smooth section of the earthworm."/>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387" r="-36387"/>
          <a:stretch>
            <a:fillRect/>
          </a:stretch>
        </p:blipFill>
        <p:spPr/>
      </p:pic>
      <p:pic>
        <p:nvPicPr>
          <p:cNvPr id="9" name="OpenStaxLogo" descr="openstax college logo">
            <a:extLst>
              <a:ext uri="{FF2B5EF4-FFF2-40B4-BE49-F238E27FC236}">
                <a16:creationId xmlns:a16="http://schemas.microsoft.com/office/drawing/2014/main" id="{545F1412-F45B-4FBF-9B51-F6A188D5289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28.28</a:t>
            </a:r>
          </a:p>
        </p:txBody>
      </p:sp>
    </p:spTree>
    <p:extLst>
      <p:ext uri="{BB962C8B-B14F-4D97-AF65-F5344CB8AC3E}">
        <p14:creationId xmlns:p14="http://schemas.microsoft.com/office/powerpoint/2010/main" val="25959454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45683329-C99E-4D49-9647-FAD9523F4A95}"/>
              </a:ext>
            </a:extLst>
          </p:cNvPr>
          <p:cNvSpPr>
            <a:spLocks noGrp="1"/>
          </p:cNvSpPr>
          <p:nvPr>
            <p:ph type="ftr" sz="quarter" idx="11"/>
          </p:nvPr>
        </p:nvSpPr>
        <p:spPr>
          <a:xfrm>
            <a:off x="694944" y="6492875"/>
            <a:ext cx="77541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Sponges are members of the Phylum </a:t>
            </a:r>
            <a:r>
              <a:rPr lang="en-US" sz="1600" dirty="0" err="1"/>
              <a:t>Porifera</a:t>
            </a:r>
            <a:r>
              <a:rPr lang="en-US" sz="1600" dirty="0"/>
              <a:t>, which contains the simplest </a:t>
            </a:r>
            <a:r>
              <a:rPr lang="pl-PL" sz="1600" dirty="0" err="1"/>
              <a:t>invertebrates</a:t>
            </a:r>
            <a:r>
              <a:rPr lang="pl-PL" sz="1600" dirty="0"/>
              <a:t>. (</a:t>
            </a:r>
            <a:r>
              <a:rPr lang="pl-PL" sz="1600" dirty="0" err="1"/>
              <a:t>credit</a:t>
            </a:r>
            <a:r>
              <a:rPr lang="pl-PL" sz="1600" dirty="0"/>
              <a:t>: Andrew Turner)</a:t>
            </a:r>
            <a:endParaRPr lang="en-US" sz="1600" dirty="0"/>
          </a:p>
        </p:txBody>
      </p:sp>
      <p:pic>
        <p:nvPicPr>
          <p:cNvPr id="2" name="Figure" descr="The photo shows sponges on the ocean floor. The sponges are yellow with a bumpy surface, forming rounded clump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387" r="-36387"/>
          <a:stretch>
            <a:fillRect/>
          </a:stretch>
        </p:blipFill>
        <p:spPr/>
      </p:pic>
      <p:pic>
        <p:nvPicPr>
          <p:cNvPr id="9" name="OpenStaxLogo" descr="openstax college logo">
            <a:extLst>
              <a:ext uri="{FF2B5EF4-FFF2-40B4-BE49-F238E27FC236}">
                <a16:creationId xmlns:a16="http://schemas.microsoft.com/office/drawing/2014/main" id="{6F29A6F8-89E8-40D6-842C-22E67FCF94C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28.2</a:t>
            </a:r>
          </a:p>
        </p:txBody>
      </p:sp>
    </p:spTree>
    <p:extLst>
      <p:ext uri="{BB962C8B-B14F-4D97-AF65-F5344CB8AC3E}">
        <p14:creationId xmlns:p14="http://schemas.microsoft.com/office/powerpoint/2010/main" val="15792243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75FAD837-D02D-4BD4-B9DF-6F99E90F9A96}"/>
              </a:ext>
            </a:extLst>
          </p:cNvPr>
          <p:cNvSpPr>
            <a:spLocks noGrp="1"/>
          </p:cNvSpPr>
          <p:nvPr>
            <p:ph type="ftr" sz="quarter" idx="11"/>
          </p:nvPr>
        </p:nvSpPr>
        <p:spPr>
          <a:xfrm>
            <a:off x="694944" y="6492875"/>
            <a:ext cx="77541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This schematic drawing shows the basic anatomy of annelids in a cross-sectional view.</a:t>
            </a:r>
          </a:p>
        </p:txBody>
      </p:sp>
      <p:pic>
        <p:nvPicPr>
          <p:cNvPr id="2" name="Figure" descr="The illustration shows a cross-section of an annelid. The body is divided into segmented compartments. A U-shaped intestine runs through the middle of the compartments, and two ventral nerve cords run along the bottom. In each segment, the nerve cords are connected to each other. A dorsal blood vessel sits on top of the intestine, and a ventral blood vessel rests beneath it. Other vessels connect the dorsal and ventral vessels together. The nephridium is connected to the barrier separating the compartments, and consists of a long coil connected to a trumpet-like bell."/>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598" r="-36598"/>
          <a:stretch>
            <a:fillRect/>
          </a:stretch>
        </p:blipFill>
        <p:spPr/>
      </p:pic>
      <p:pic>
        <p:nvPicPr>
          <p:cNvPr id="9" name="OpenStaxLogo" descr="openstax college logo">
            <a:extLst>
              <a:ext uri="{FF2B5EF4-FFF2-40B4-BE49-F238E27FC236}">
                <a16:creationId xmlns:a16="http://schemas.microsoft.com/office/drawing/2014/main" id="{03D18C0C-3E60-4937-B300-51C91B0A19B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28.29</a:t>
            </a:r>
          </a:p>
        </p:txBody>
      </p:sp>
    </p:spTree>
    <p:extLst>
      <p:ext uri="{BB962C8B-B14F-4D97-AF65-F5344CB8AC3E}">
        <p14:creationId xmlns:p14="http://schemas.microsoft.com/office/powerpoint/2010/main" val="1650200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C033EA56-AAA6-4500-A3D0-3B311683BB5A}"/>
              </a:ext>
            </a:extLst>
          </p:cNvPr>
          <p:cNvSpPr>
            <a:spLocks noGrp="1"/>
          </p:cNvSpPr>
          <p:nvPr>
            <p:ph type="ftr" sz="quarter" idx="11"/>
          </p:nvPr>
        </p:nvSpPr>
        <p:spPr>
          <a:xfrm>
            <a:off x="694944" y="6492875"/>
            <a:ext cx="77541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a:t>
            </a:r>
            <a:r>
              <a:rPr lang="en-US" sz="1600" dirty="0">
                <a:solidFill>
                  <a:srgbClr val="6CB255"/>
                </a:solidFill>
              </a:rPr>
              <a:t>(a)</a:t>
            </a:r>
            <a:r>
              <a:rPr lang="en-US" sz="1600" dirty="0"/>
              <a:t> earthworm, </a:t>
            </a:r>
            <a:r>
              <a:rPr lang="en-US" sz="1600" dirty="0">
                <a:solidFill>
                  <a:srgbClr val="6CB255"/>
                </a:solidFill>
              </a:rPr>
              <a:t>(b)</a:t>
            </a:r>
            <a:r>
              <a:rPr lang="en-US" sz="1600" dirty="0"/>
              <a:t> leech, and </a:t>
            </a:r>
            <a:r>
              <a:rPr lang="en-US" sz="1600" dirty="0">
                <a:solidFill>
                  <a:srgbClr val="6CB255"/>
                </a:solidFill>
              </a:rPr>
              <a:t>(c)</a:t>
            </a:r>
            <a:r>
              <a:rPr lang="en-US" sz="1600" dirty="0"/>
              <a:t> </a:t>
            </a:r>
            <a:r>
              <a:rPr lang="en-US" sz="1600" dirty="0" err="1"/>
              <a:t>featherduster</a:t>
            </a:r>
            <a:r>
              <a:rPr lang="en-US" sz="1600" dirty="0"/>
              <a:t> are all annelids. (credit a: modification of work by S. Shepherd; credit b: modification of work by “Sarah G...”/Flickr; credit c: modification of work by Chris </a:t>
            </a:r>
            <a:r>
              <a:rPr lang="en-US" sz="1600" dirty="0" err="1"/>
              <a:t>Gotschalk</a:t>
            </a:r>
            <a:r>
              <a:rPr lang="en-US" sz="1600" dirty="0"/>
              <a:t>, NOAA)</a:t>
            </a:r>
          </a:p>
        </p:txBody>
      </p:sp>
      <p:pic>
        <p:nvPicPr>
          <p:cNvPr id="3" name="Figure" descr="Part a shows an earthworm, and part b shows a large leech trying to latch onto a person’s hand. Part c shows a worm on that is anchored to the ocean floor. Featherlike appendages extend from the tube-like body."/>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32745" b="-32745"/>
          <a:stretch>
            <a:fillRect/>
          </a:stretch>
        </p:blipFill>
        <p:spPr/>
      </p:pic>
      <p:pic>
        <p:nvPicPr>
          <p:cNvPr id="9" name="OpenStaxLogo" descr="openstax college logo">
            <a:extLst>
              <a:ext uri="{FF2B5EF4-FFF2-40B4-BE49-F238E27FC236}">
                <a16:creationId xmlns:a16="http://schemas.microsoft.com/office/drawing/2014/main" id="{6B02639D-EFBC-496E-BB68-6A9DCC87A40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28.30</a:t>
            </a:r>
          </a:p>
        </p:txBody>
      </p:sp>
    </p:spTree>
    <p:extLst>
      <p:ext uri="{BB962C8B-B14F-4D97-AF65-F5344CB8AC3E}">
        <p14:creationId xmlns:p14="http://schemas.microsoft.com/office/powerpoint/2010/main" val="11354552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98353257-B772-4DC4-9693-473F65080420}"/>
              </a:ext>
            </a:extLst>
          </p:cNvPr>
          <p:cNvSpPr>
            <a:spLocks noGrp="1"/>
          </p:cNvSpPr>
          <p:nvPr>
            <p:ph type="ftr" sz="quarter" idx="11"/>
          </p:nvPr>
        </p:nvSpPr>
        <p:spPr>
          <a:xfrm>
            <a:off x="694944" y="6492875"/>
            <a:ext cx="77541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2" name="Figure" descr="Photo a shows a worm-shaped nematode next to a capsule-shaped nematode egg. The illustration in part b shows a cross-section of a nematode, which has a mouth at one end and an anus at the other. The mouth connects to a pharynx, then to an intestine. A dorsal nerve runs along the top of the animal and joins ring-like head ganglia at the front end. Testes run alongside the intestine toward the back of the animal."/>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738" r="-6738"/>
          <a:stretch>
            <a:fillRect/>
          </a:stretch>
        </p:blipFill>
        <p:spPr>
          <a:xfrm>
            <a:off x="4489450" y="1108075"/>
            <a:ext cx="4030663"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chemeClr val="tx1"/>
                </a:solidFill>
              </a:rPr>
              <a:t>Scanning electron micrograph shows </a:t>
            </a:r>
            <a:r>
              <a:rPr lang="en-US" sz="1600" dirty="0">
                <a:solidFill>
                  <a:srgbClr val="6CB255"/>
                </a:solidFill>
              </a:rPr>
              <a:t>(a)</a:t>
            </a:r>
            <a:r>
              <a:rPr lang="en-US" sz="1600" dirty="0">
                <a:solidFill>
                  <a:schemeClr val="tx1"/>
                </a:solidFill>
              </a:rPr>
              <a:t> the soybean cyst nematode (</a:t>
            </a:r>
            <a:r>
              <a:rPr lang="en-US" sz="1600" i="1" dirty="0" err="1">
                <a:solidFill>
                  <a:schemeClr val="tx1"/>
                </a:solidFill>
              </a:rPr>
              <a:t>Heterodera</a:t>
            </a:r>
            <a:r>
              <a:rPr lang="en-US" sz="1600" i="1" dirty="0">
                <a:solidFill>
                  <a:schemeClr val="tx1"/>
                </a:solidFill>
              </a:rPr>
              <a:t> </a:t>
            </a:r>
            <a:r>
              <a:rPr lang="en-US" sz="1600" i="1" dirty="0" err="1">
                <a:solidFill>
                  <a:schemeClr val="tx1"/>
                </a:solidFill>
              </a:rPr>
              <a:t>glycines</a:t>
            </a:r>
            <a:r>
              <a:rPr lang="en-US" sz="1600" dirty="0">
                <a:solidFill>
                  <a:schemeClr val="tx1"/>
                </a:solidFill>
              </a:rPr>
              <a:t>) and a nematode egg. </a:t>
            </a:r>
            <a:r>
              <a:rPr lang="en-US" sz="1600" dirty="0">
                <a:solidFill>
                  <a:srgbClr val="6CB255"/>
                </a:solidFill>
              </a:rPr>
              <a:t>(b)</a:t>
            </a:r>
            <a:r>
              <a:rPr lang="en-US" sz="1600" dirty="0">
                <a:solidFill>
                  <a:schemeClr val="tx1"/>
                </a:solidFill>
              </a:rPr>
              <a:t> A schematic representation shows the anatomy of a typical nematode. (credit a: modification of work by USDA ARS; scale-bar data from Matt Russell)</a:t>
            </a:r>
          </a:p>
        </p:txBody>
      </p:sp>
      <p:sp>
        <p:nvSpPr>
          <p:cNvPr id="5" name="Figure Number"/>
          <p:cNvSpPr>
            <a:spLocks noGrp="1"/>
          </p:cNvSpPr>
          <p:nvPr>
            <p:ph type="title"/>
          </p:nvPr>
        </p:nvSpPr>
        <p:spPr/>
        <p:txBody>
          <a:bodyPr>
            <a:normAutofit/>
          </a:bodyPr>
          <a:lstStyle/>
          <a:p>
            <a:pPr algn="r"/>
            <a:r>
              <a:rPr lang="en-US" sz="2400" dirty="0">
                <a:solidFill>
                  <a:srgbClr val="6CB255"/>
                </a:solidFill>
              </a:rPr>
              <a:t>Figure </a:t>
            </a:r>
            <a:r>
              <a:rPr lang="en-US" dirty="0"/>
              <a:t>28.31</a:t>
            </a:r>
            <a:endParaRPr lang="en-US" sz="2400" dirty="0">
              <a:solidFill>
                <a:srgbClr val="6CB255"/>
              </a:solidFill>
            </a:endParaRPr>
          </a:p>
        </p:txBody>
      </p:sp>
      <p:pic>
        <p:nvPicPr>
          <p:cNvPr id="7" name="OpenStaxLogo" descr="openstax college logo">
            <a:extLst>
              <a:ext uri="{FF2B5EF4-FFF2-40B4-BE49-F238E27FC236}">
                <a16:creationId xmlns:a16="http://schemas.microsoft.com/office/drawing/2014/main" id="{3B8E2F33-739C-4C50-9838-BE51AF29E16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41326"/>
            <a:ext cx="1051734" cy="751709"/>
          </a:xfrm>
          <a:prstGeom prst="rect">
            <a:avLst/>
          </a:prstGeom>
        </p:spPr>
      </p:pic>
    </p:spTree>
    <p:extLst>
      <p:ext uri="{BB962C8B-B14F-4D97-AF65-F5344CB8AC3E}">
        <p14:creationId xmlns:p14="http://schemas.microsoft.com/office/powerpoint/2010/main" val="17936886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52972174-E5FE-46D7-A04C-8AFF31A77347}"/>
              </a:ext>
            </a:extLst>
          </p:cNvPr>
          <p:cNvSpPr>
            <a:spLocks noGrp="1"/>
          </p:cNvSpPr>
          <p:nvPr>
            <p:ph type="ftr" sz="quarter" idx="11"/>
          </p:nvPr>
        </p:nvSpPr>
        <p:spPr>
          <a:xfrm>
            <a:off x="694944" y="6492875"/>
            <a:ext cx="77541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lnSpcReduction="10000"/>
          </a:bodyPr>
          <a:lstStyle/>
          <a:p>
            <a:r>
              <a:rPr lang="en-US" sz="1300" dirty="0">
                <a:solidFill>
                  <a:srgbClr val="6CB255"/>
                </a:solidFill>
              </a:rPr>
              <a:t>(a)</a:t>
            </a:r>
            <a:r>
              <a:rPr lang="en-US" sz="1300" dirty="0"/>
              <a:t> This light micrograph shows </a:t>
            </a:r>
            <a:r>
              <a:rPr lang="en-US" sz="1300" i="1" dirty="0" err="1"/>
              <a:t>Caenorhabditis</a:t>
            </a:r>
            <a:r>
              <a:rPr lang="en-US" sz="1300" i="1" dirty="0"/>
              <a:t> </a:t>
            </a:r>
            <a:r>
              <a:rPr lang="en-US" sz="1300" i="1" dirty="0" err="1"/>
              <a:t>elegans</a:t>
            </a:r>
            <a:r>
              <a:rPr lang="en-US" sz="1300" dirty="0"/>
              <a:t>. Its transparent adult stage consists of exactly 959 cells. </a:t>
            </a:r>
            <a:r>
              <a:rPr lang="en-US" sz="1300" dirty="0">
                <a:solidFill>
                  <a:srgbClr val="6CB255"/>
                </a:solidFill>
              </a:rPr>
              <a:t>(b)</a:t>
            </a:r>
            <a:r>
              <a:rPr lang="en-US" sz="1300" dirty="0"/>
              <a:t> The life cycle of </a:t>
            </a:r>
            <a:r>
              <a:rPr lang="en-US" sz="1300" i="1" dirty="0"/>
              <a:t>C. </a:t>
            </a:r>
            <a:r>
              <a:rPr lang="en-US" sz="1300" i="1" dirty="0" err="1"/>
              <a:t>elegans</a:t>
            </a:r>
            <a:r>
              <a:rPr lang="en-US" sz="1300" i="1" dirty="0"/>
              <a:t> </a:t>
            </a:r>
            <a:r>
              <a:rPr lang="en-US" sz="1300" dirty="0"/>
              <a:t>has four juvenile stages (L1 through L4) and an adult stage. Under ideal conditions, the nematode spends a set amount of time at each juvenile stage, but under stressful conditions, it may enter a </a:t>
            </a:r>
            <a:r>
              <a:rPr lang="en-US" sz="1300" dirty="0" err="1"/>
              <a:t>dauer</a:t>
            </a:r>
            <a:r>
              <a:rPr lang="en-US" sz="1300" dirty="0"/>
              <a:t> state that does not age. The worm is hermaphroditic in the adult state, and mating of two worms produces a fertilized egg. (credit a: modification of work by “</a:t>
            </a:r>
            <a:r>
              <a:rPr lang="en-US" sz="1300" dirty="0" err="1"/>
              <a:t>snickclunk</a:t>
            </a:r>
            <a:r>
              <a:rPr lang="en-US" sz="1300" dirty="0"/>
              <a:t>”/Flickr: credit b: modification of work by NIDDK, NIH; scale-bar data from Matt Russell)</a:t>
            </a:r>
          </a:p>
        </p:txBody>
      </p:sp>
      <p:pic>
        <p:nvPicPr>
          <p:cNvPr id="2" name="Figure" descr="Photo a shows transparent worm about a millimeter in length. Illustration B shows the life cycle of C. elegans, which begins when the egg hatches, releasing a L1 juvenile. After 12 hours the L1 juvenile transforms into an L2 juvenile. After 7 hours the L2 juvenile transforms into an L3 juvenile. After another 7 hours the L3 juvenile transforms into an L4 juvenile. After 14 hours the L4 juvenile transforms into an adult. The hermaphroditic adult mates with another adult to produce fertilized eggs which hatch, completing the cycl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2324" b="-12324"/>
          <a:stretch>
            <a:fillRect/>
          </a:stretch>
        </p:blipFill>
        <p:spPr/>
      </p:pic>
      <p:pic>
        <p:nvPicPr>
          <p:cNvPr id="9" name="OpenStaxLogo" descr="openstax college logo">
            <a:extLst>
              <a:ext uri="{FF2B5EF4-FFF2-40B4-BE49-F238E27FC236}">
                <a16:creationId xmlns:a16="http://schemas.microsoft.com/office/drawing/2014/main" id="{8983EFD3-0E24-4FFE-9CB5-D8F606F74A6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28.32</a:t>
            </a:r>
          </a:p>
        </p:txBody>
      </p:sp>
    </p:spTree>
    <p:extLst>
      <p:ext uri="{BB962C8B-B14F-4D97-AF65-F5344CB8AC3E}">
        <p14:creationId xmlns:p14="http://schemas.microsoft.com/office/powerpoint/2010/main" val="19378520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06BE45F3-DEE1-49C5-A4E2-12019027B04D}"/>
              </a:ext>
            </a:extLst>
          </p:cNvPr>
          <p:cNvSpPr>
            <a:spLocks noGrp="1"/>
          </p:cNvSpPr>
          <p:nvPr>
            <p:ph type="ftr" sz="quarter" idx="11"/>
          </p:nvPr>
        </p:nvSpPr>
        <p:spPr>
          <a:xfrm>
            <a:off x="694944" y="6492875"/>
            <a:ext cx="77541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The guinea worm </a:t>
            </a:r>
            <a:r>
              <a:rPr lang="en-US" sz="1600" i="1" dirty="0" err="1">
                <a:solidFill>
                  <a:schemeClr val="tx1"/>
                </a:solidFill>
              </a:rPr>
              <a:t>Dracunculus</a:t>
            </a:r>
            <a:r>
              <a:rPr lang="en-US" sz="1600" i="1" dirty="0">
                <a:solidFill>
                  <a:schemeClr val="tx1"/>
                </a:solidFill>
              </a:rPr>
              <a:t> </a:t>
            </a:r>
            <a:r>
              <a:rPr lang="en-US" sz="1600" i="1" dirty="0" err="1">
                <a:solidFill>
                  <a:schemeClr val="tx1"/>
                </a:solidFill>
              </a:rPr>
              <a:t>medinensis</a:t>
            </a:r>
            <a:r>
              <a:rPr lang="en-US" sz="1600" i="1" dirty="0">
                <a:solidFill>
                  <a:schemeClr val="tx1"/>
                </a:solidFill>
              </a:rPr>
              <a:t> </a:t>
            </a:r>
            <a:r>
              <a:rPr lang="en-US" sz="1600" dirty="0">
                <a:solidFill>
                  <a:schemeClr val="tx1"/>
                </a:solidFill>
              </a:rPr>
              <a:t>infects about 3.5 million people annually, mostly in Africa.</a:t>
            </a:r>
          </a:p>
          <a:p>
            <a:pPr marL="342900" indent="-342900">
              <a:buAutoNum type="alphaLcParenBoth"/>
            </a:pPr>
            <a:r>
              <a:rPr lang="en-US" sz="1600" dirty="0">
                <a:solidFill>
                  <a:schemeClr val="tx1"/>
                </a:solidFill>
              </a:rPr>
              <a:t>Here, the worm is wrapped around a stick so it can be extracted.</a:t>
            </a:r>
          </a:p>
          <a:p>
            <a:pPr marL="342900" indent="-342900">
              <a:buAutoNum type="alphaLcParenBoth"/>
            </a:pPr>
            <a:r>
              <a:rPr lang="en-US" sz="1600" dirty="0">
                <a:solidFill>
                  <a:schemeClr val="tx1"/>
                </a:solidFill>
              </a:rPr>
              <a:t>Infection occurs when people consume water contaminated by infected copepods, but this can easily be prevented by simple filtration systems. (credit: modification of work by CDC)</a:t>
            </a:r>
          </a:p>
        </p:txBody>
      </p:sp>
      <p:pic>
        <p:nvPicPr>
          <p:cNvPr id="2" name="Figure" descr="Part A shows a foot with a guinea worm extending from a blister. The end of the worm is wrapped around a stick. Part B shows the life cycle of the guinea worm, which begins when a person drinks unfiltered water containing copepods infected with guinea worm larvae. Larvae, which are released when the copepods die, penetrate the wall of the stomach and intestine. The worms mature and reproduce. Fertilized females migrate to the surface of the skin, where they discharge larvae into the water. Copepods consume the larvae. The copepods are consumed by humans, completing the cycle. About a year after infection, the female worm emerges from the ski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6264" b="-6264"/>
          <a:stretch>
            <a:fillRect/>
          </a:stretch>
        </p:blipFill>
        <p:spPr>
          <a:xfrm>
            <a:off x="457200" y="1108075"/>
            <a:ext cx="4032250" cy="5256213"/>
          </a:xfrm>
        </p:spPr>
      </p:pic>
      <p:pic>
        <p:nvPicPr>
          <p:cNvPr id="7" name="OpenStaxLogo" descr="openstax college logo">
            <a:extLst>
              <a:ext uri="{FF2B5EF4-FFF2-40B4-BE49-F238E27FC236}">
                <a16:creationId xmlns:a16="http://schemas.microsoft.com/office/drawing/2014/main" id="{A08FA786-65E5-4049-ADD5-42778FCB56D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a:t>
            </a:r>
            <a:r>
              <a:rPr lang="en-US" dirty="0"/>
              <a:t>28.33</a:t>
            </a:r>
            <a:endParaRPr lang="en-US" sz="2400" dirty="0">
              <a:solidFill>
                <a:srgbClr val="6CB255"/>
              </a:solidFill>
            </a:endParaRPr>
          </a:p>
        </p:txBody>
      </p:sp>
    </p:spTree>
    <p:extLst>
      <p:ext uri="{BB962C8B-B14F-4D97-AF65-F5344CB8AC3E}">
        <p14:creationId xmlns:p14="http://schemas.microsoft.com/office/powerpoint/2010/main" val="17972281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F8BBDA5C-B410-4E5E-BC6A-BA7FF9B32A12}"/>
              </a:ext>
            </a:extLst>
          </p:cNvPr>
          <p:cNvSpPr>
            <a:spLocks noGrp="1"/>
          </p:cNvSpPr>
          <p:nvPr>
            <p:ph type="ftr" sz="quarter" idx="11"/>
          </p:nvPr>
        </p:nvSpPr>
        <p:spPr>
          <a:xfrm>
            <a:off x="694944" y="6492875"/>
            <a:ext cx="77541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Trilobites, like the one in this fossil, are an extinct group of arthropods. (credit: Kevin Walsh)</a:t>
            </a:r>
          </a:p>
        </p:txBody>
      </p:sp>
      <p:pic>
        <p:nvPicPr>
          <p:cNvPr id="2" name="Figure" descr="The fossilized trilobite resembles a footprint, with a rounded front end and ridges extending across the body."/>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1142" r="-21142"/>
          <a:stretch>
            <a:fillRect/>
          </a:stretch>
        </p:blipFill>
        <p:spPr/>
      </p:pic>
      <p:pic>
        <p:nvPicPr>
          <p:cNvPr id="9" name="OpenStaxLogo" descr="openstax college logo">
            <a:extLst>
              <a:ext uri="{FF2B5EF4-FFF2-40B4-BE49-F238E27FC236}">
                <a16:creationId xmlns:a16="http://schemas.microsoft.com/office/drawing/2014/main" id="{D5BB3C4C-ED82-4539-BDA6-4998846BED2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28.34</a:t>
            </a:r>
          </a:p>
        </p:txBody>
      </p:sp>
    </p:spTree>
    <p:extLst>
      <p:ext uri="{BB962C8B-B14F-4D97-AF65-F5344CB8AC3E}">
        <p14:creationId xmlns:p14="http://schemas.microsoft.com/office/powerpoint/2010/main" val="37570524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B029D737-27F0-450F-8621-40146AA49015}"/>
              </a:ext>
            </a:extLst>
          </p:cNvPr>
          <p:cNvSpPr>
            <a:spLocks noGrp="1"/>
          </p:cNvSpPr>
          <p:nvPr>
            <p:ph type="ftr" sz="quarter" idx="11"/>
          </p:nvPr>
        </p:nvSpPr>
        <p:spPr>
          <a:xfrm>
            <a:off x="694944" y="6492875"/>
            <a:ext cx="77541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lnSpcReduction="10000"/>
          </a:bodyPr>
          <a:lstStyle/>
          <a:p>
            <a:r>
              <a:rPr lang="en-US" sz="1600" dirty="0"/>
              <a:t>The book lungs of </a:t>
            </a:r>
            <a:r>
              <a:rPr lang="en-US" sz="1600" dirty="0">
                <a:solidFill>
                  <a:srgbClr val="6CB255"/>
                </a:solidFill>
              </a:rPr>
              <a:t>(a)</a:t>
            </a:r>
            <a:r>
              <a:rPr lang="en-US" sz="1600" dirty="0"/>
              <a:t> arachnids are made up of alternating air pockets and </a:t>
            </a:r>
            <a:r>
              <a:rPr lang="en-US" sz="1600" dirty="0" err="1"/>
              <a:t>hemocoel</a:t>
            </a:r>
            <a:r>
              <a:rPr lang="en-US" sz="1600" dirty="0"/>
              <a:t> tissue shaped like a stack of books. The book gills of </a:t>
            </a:r>
            <a:r>
              <a:rPr lang="en-US" sz="1600" dirty="0">
                <a:solidFill>
                  <a:srgbClr val="6CB255"/>
                </a:solidFill>
              </a:rPr>
              <a:t>(b)</a:t>
            </a:r>
            <a:r>
              <a:rPr lang="en-US" sz="1600" dirty="0"/>
              <a:t> crustaceans are similar to book lungs but are external so that gas exchange can occur with the surrounding water. (credit a: modification of work by Ryan Wilson based on original work by John Henry Comstock; credit b: modification of work </a:t>
            </a:r>
            <a:r>
              <a:rPr lang="de-DE" sz="1600" dirty="0" err="1"/>
              <a:t>by</a:t>
            </a:r>
            <a:r>
              <a:rPr lang="de-DE" sz="1600" dirty="0"/>
              <a:t> Angel Schatz)</a:t>
            </a:r>
            <a:endParaRPr lang="en-US" sz="1600" dirty="0"/>
          </a:p>
        </p:txBody>
      </p:sp>
      <p:pic>
        <p:nvPicPr>
          <p:cNvPr id="2" name="Figure" descr="Part A is a diagram of a spider showing an outline of the body, with the heart and lung inside. The book lung looks like a book with many pages and is located just anterior to a spiracle in the ventral abdomen. The heart is a long tube located in the dorsal portion of the abdomen. Part B is a photo of the underside of a horseshoe crab. The book gills are 5 pairs of plates near the tail."/>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24" r="-424"/>
          <a:stretch>
            <a:fillRect/>
          </a:stretch>
        </p:blipFill>
        <p:spPr/>
      </p:pic>
      <p:pic>
        <p:nvPicPr>
          <p:cNvPr id="9" name="OpenStaxLogo" descr="openstax college logo">
            <a:extLst>
              <a:ext uri="{FF2B5EF4-FFF2-40B4-BE49-F238E27FC236}">
                <a16:creationId xmlns:a16="http://schemas.microsoft.com/office/drawing/2014/main" id="{7F467C9B-B6E2-49F0-935F-F731A4BCC92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28.35</a:t>
            </a:r>
          </a:p>
        </p:txBody>
      </p:sp>
    </p:spTree>
    <p:extLst>
      <p:ext uri="{BB962C8B-B14F-4D97-AF65-F5344CB8AC3E}">
        <p14:creationId xmlns:p14="http://schemas.microsoft.com/office/powerpoint/2010/main" val="14381977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25E3FD01-22CD-48C3-B7F5-010BA6EBCA1F}"/>
              </a:ext>
            </a:extLst>
          </p:cNvPr>
          <p:cNvSpPr>
            <a:spLocks noGrp="1"/>
          </p:cNvSpPr>
          <p:nvPr>
            <p:ph type="ftr" sz="quarter" idx="11"/>
          </p:nvPr>
        </p:nvSpPr>
        <p:spPr>
          <a:xfrm>
            <a:off x="694944" y="6492875"/>
            <a:ext cx="77541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In this basic anatomy of a hexapod insect, note that insects have a developed digestive system (yellow), a respiratory system (blue), a circulatory system (red), and a nervous system (red).</a:t>
            </a:r>
          </a:p>
        </p:txBody>
      </p:sp>
      <p:pic>
        <p:nvPicPr>
          <p:cNvPr id="2" name="Figure" descr="The illustration shows the anatomy of a bee. The digestive system consists of a mouth, pharynx, stomach, intestine, and anus. The respiratory system consists of spiracles, or openings, along the side of the bee’s body that connect to tubes that run up and join a larger dorsal tube that connects all the spiracles together. The circulatory system consists of a dorsal blood vessel that has multiple hearts along its length. The nervous system consists of cerebral ganglia in the head that connect to a ventral nerve cor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5474" r="-15474"/>
          <a:stretch>
            <a:fillRect/>
          </a:stretch>
        </p:blipFill>
        <p:spPr/>
      </p:pic>
      <p:pic>
        <p:nvPicPr>
          <p:cNvPr id="9" name="OpenStaxLogo" descr="openstax college logo">
            <a:extLst>
              <a:ext uri="{FF2B5EF4-FFF2-40B4-BE49-F238E27FC236}">
                <a16:creationId xmlns:a16="http://schemas.microsoft.com/office/drawing/2014/main" id="{746C4B1C-EC2A-44DE-A7C2-93A7EEDBB7B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28.36</a:t>
            </a:r>
          </a:p>
        </p:txBody>
      </p:sp>
    </p:spTree>
    <p:extLst>
      <p:ext uri="{BB962C8B-B14F-4D97-AF65-F5344CB8AC3E}">
        <p14:creationId xmlns:p14="http://schemas.microsoft.com/office/powerpoint/2010/main" val="34224138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EFB97ABE-6C32-4E16-83D3-1F54230F7C75}"/>
              </a:ext>
            </a:extLst>
          </p:cNvPr>
          <p:cNvSpPr>
            <a:spLocks noGrp="1"/>
          </p:cNvSpPr>
          <p:nvPr>
            <p:ph type="ftr" sz="quarter" idx="11"/>
          </p:nvPr>
        </p:nvSpPr>
        <p:spPr>
          <a:xfrm>
            <a:off x="694944" y="6492875"/>
            <a:ext cx="77541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lnSpcReduction="10000"/>
          </a:bodyPr>
          <a:lstStyle/>
          <a:p>
            <a:pPr marL="342900" indent="-342900">
              <a:buAutoNum type="alphaLcParenBoth"/>
            </a:pPr>
            <a:r>
              <a:rPr lang="en-US" sz="1600" dirty="0"/>
              <a:t>The </a:t>
            </a:r>
            <a:r>
              <a:rPr lang="en-US" sz="1600" i="1" dirty="0" err="1"/>
              <a:t>Scutigera</a:t>
            </a:r>
            <a:r>
              <a:rPr lang="en-US" sz="1600" i="1" dirty="0"/>
              <a:t> </a:t>
            </a:r>
            <a:r>
              <a:rPr lang="en-US" sz="1600" i="1" dirty="0" err="1"/>
              <a:t>coleoptrata</a:t>
            </a:r>
            <a:r>
              <a:rPr lang="en-US" sz="1600" i="1" dirty="0"/>
              <a:t> </a:t>
            </a:r>
            <a:r>
              <a:rPr lang="en-US" sz="1600" dirty="0"/>
              <a:t>centipede has up to 15 pairs of legs.</a:t>
            </a:r>
          </a:p>
          <a:p>
            <a:pPr marL="342900" indent="-342900">
              <a:buAutoNum type="alphaLcParenBoth"/>
            </a:pPr>
            <a:r>
              <a:rPr lang="en-US" sz="1600" dirty="0"/>
              <a:t>This North American millipede (</a:t>
            </a:r>
            <a:r>
              <a:rPr lang="en-US" sz="1600" i="1" dirty="0" err="1"/>
              <a:t>Narceus</a:t>
            </a:r>
            <a:r>
              <a:rPr lang="en-US" sz="1600" i="1" dirty="0"/>
              <a:t> </a:t>
            </a:r>
            <a:r>
              <a:rPr lang="en-US" sz="1600" i="1" dirty="0" err="1"/>
              <a:t>americanus</a:t>
            </a:r>
            <a:r>
              <a:rPr lang="en-US" sz="1600" dirty="0"/>
              <a:t>) bears many legs, although not a thousand, as its name might suggest. (credit a: modification of work by Bruce Marlin; credit b: modification of work by Cory </a:t>
            </a:r>
            <a:r>
              <a:rPr lang="en-US" sz="1600" dirty="0" err="1"/>
              <a:t>Zanker</a:t>
            </a:r>
            <a:r>
              <a:rPr lang="en-US" sz="1600" dirty="0"/>
              <a:t>)</a:t>
            </a:r>
          </a:p>
        </p:txBody>
      </p:sp>
      <p:pic>
        <p:nvPicPr>
          <p:cNvPr id="2" name="Figure" descr="The photo shows a centipede with many, very long legs. The photo shows a green and brown-striped millipede coiled around itself. It has many little leg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3455" b="-13455"/>
          <a:stretch>
            <a:fillRect/>
          </a:stretch>
        </p:blipFill>
        <p:spPr/>
      </p:pic>
      <p:pic>
        <p:nvPicPr>
          <p:cNvPr id="9" name="OpenStaxLogo" descr="openstax college logo">
            <a:extLst>
              <a:ext uri="{FF2B5EF4-FFF2-40B4-BE49-F238E27FC236}">
                <a16:creationId xmlns:a16="http://schemas.microsoft.com/office/drawing/2014/main" id="{67BDC5D9-2ED4-457B-9182-69CA781CEDE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28.37</a:t>
            </a:r>
          </a:p>
        </p:txBody>
      </p:sp>
    </p:spTree>
    <p:extLst>
      <p:ext uri="{BB962C8B-B14F-4D97-AF65-F5344CB8AC3E}">
        <p14:creationId xmlns:p14="http://schemas.microsoft.com/office/powerpoint/2010/main" val="9120135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EB31BAC4-6FEB-4121-B581-6E86C7A90ED9}"/>
              </a:ext>
            </a:extLst>
          </p:cNvPr>
          <p:cNvSpPr>
            <a:spLocks noGrp="1"/>
          </p:cNvSpPr>
          <p:nvPr>
            <p:ph type="ftr" sz="quarter" idx="11"/>
          </p:nvPr>
        </p:nvSpPr>
        <p:spPr>
          <a:xfrm>
            <a:off x="694944" y="6492875"/>
            <a:ext cx="77541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a:t>
            </a:r>
            <a:r>
              <a:rPr lang="en-US" sz="1600" dirty="0">
                <a:solidFill>
                  <a:srgbClr val="6CB255"/>
                </a:solidFill>
              </a:rPr>
              <a:t>(a)</a:t>
            </a:r>
            <a:r>
              <a:rPr lang="en-US" sz="1600" dirty="0"/>
              <a:t> crab and </a:t>
            </a:r>
            <a:r>
              <a:rPr lang="en-US" sz="1600" dirty="0">
                <a:solidFill>
                  <a:srgbClr val="6CB255"/>
                </a:solidFill>
              </a:rPr>
              <a:t>(b)</a:t>
            </a:r>
            <a:r>
              <a:rPr lang="en-US" sz="1600" dirty="0"/>
              <a:t> shrimp krill are both crustaceans. (credit a: modification of work by William </a:t>
            </a:r>
            <a:r>
              <a:rPr lang="en-US" sz="1600" dirty="0" err="1"/>
              <a:t>Warby</a:t>
            </a:r>
            <a:r>
              <a:rPr lang="en-US" sz="1600" dirty="0"/>
              <a:t>; credit b: modification of work by Jon Sullivan)</a:t>
            </a:r>
          </a:p>
        </p:txBody>
      </p:sp>
      <p:pic>
        <p:nvPicPr>
          <p:cNvPr id="2" name="Figure" descr="Photo a shows a crab on land, and photo b shows a bright red shrimp in the wate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2459" b="-2459"/>
          <a:stretch>
            <a:fillRect/>
          </a:stretch>
        </p:blipFill>
        <p:spPr/>
      </p:pic>
      <p:pic>
        <p:nvPicPr>
          <p:cNvPr id="9" name="OpenStaxLogo" descr="openstax college logo">
            <a:extLst>
              <a:ext uri="{FF2B5EF4-FFF2-40B4-BE49-F238E27FC236}">
                <a16:creationId xmlns:a16="http://schemas.microsoft.com/office/drawing/2014/main" id="{53EEAD69-0716-4E41-8D38-6EBF5C3B25F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28.38</a:t>
            </a:r>
          </a:p>
        </p:txBody>
      </p:sp>
    </p:spTree>
    <p:extLst>
      <p:ext uri="{BB962C8B-B14F-4D97-AF65-F5344CB8AC3E}">
        <p14:creationId xmlns:p14="http://schemas.microsoft.com/office/powerpoint/2010/main" val="3187433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884D7DFF-3354-4060-BBEE-35BCF4416D4F}"/>
              </a:ext>
            </a:extLst>
          </p:cNvPr>
          <p:cNvSpPr>
            <a:spLocks noGrp="1"/>
          </p:cNvSpPr>
          <p:nvPr>
            <p:ph type="ftr" sz="quarter" idx="11"/>
          </p:nvPr>
        </p:nvSpPr>
        <p:spPr>
          <a:xfrm>
            <a:off x="694944" y="6492875"/>
            <a:ext cx="77541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sponge’s </a:t>
            </a:r>
            <a:r>
              <a:rPr lang="en-US" sz="1600" dirty="0">
                <a:solidFill>
                  <a:srgbClr val="6CB255"/>
                </a:solidFill>
              </a:rPr>
              <a:t>(a)</a:t>
            </a:r>
            <a:r>
              <a:rPr lang="en-US" sz="1600" dirty="0"/>
              <a:t> basic body plan and </a:t>
            </a:r>
            <a:r>
              <a:rPr lang="en-US" sz="1600" dirty="0">
                <a:solidFill>
                  <a:srgbClr val="6CB255"/>
                </a:solidFill>
              </a:rPr>
              <a:t>(b)</a:t>
            </a:r>
            <a:r>
              <a:rPr lang="en-US" sz="1600" dirty="0"/>
              <a:t> some of the specialized cell types found in sponges are shown.</a:t>
            </a:r>
          </a:p>
        </p:txBody>
      </p:sp>
      <p:pic>
        <p:nvPicPr>
          <p:cNvPr id="2" name="Figure" descr="Part a shows a cross-section of a sponge, which is vase-shaped. The central opening is called the spongocoel. The body is filled with a gel-like substance called mesohyl. Pores within the body, called ostia, allow water to enter the spongocoel. Water exits through a top opening called an osculum. Part b shows an enlarged view of the sponge body. The outer surface is covered with cells called pinacocytes, which form the skin. Pinacocytes consume large food particles by phagocytosis. The inner surface is lined with cells called choanocytes, which have flagella that move water through the body. The mesohyl is sandwiched between the outer and inner surfaces. Various cell types exist within this layer. These include collagen-secreting lophocytes, amoebocytes, which carry out a variety of functions, and oocytes. Sclerocytes within this layer produce silica spicules that extend outside the body of the sponge. Porocytes, hollow tube-shaped cells that span the body of the sponge, regulate movement of water through the ostia."/>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5473" r="-35473"/>
          <a:stretch>
            <a:fillRect/>
          </a:stretch>
        </p:blipFill>
        <p:spPr/>
      </p:pic>
      <p:pic>
        <p:nvPicPr>
          <p:cNvPr id="9" name="OpenStaxLogo" descr="openstax college logo">
            <a:extLst>
              <a:ext uri="{FF2B5EF4-FFF2-40B4-BE49-F238E27FC236}">
                <a16:creationId xmlns:a16="http://schemas.microsoft.com/office/drawing/2014/main" id="{DCB42FBF-238C-401D-9E15-CD6E9209A9C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28.3</a:t>
            </a:r>
          </a:p>
        </p:txBody>
      </p:sp>
    </p:spTree>
    <p:extLst>
      <p:ext uri="{BB962C8B-B14F-4D97-AF65-F5344CB8AC3E}">
        <p14:creationId xmlns:p14="http://schemas.microsoft.com/office/powerpoint/2010/main" val="22487946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BFB3F66E-2CB7-458F-B7A6-261E51B3D48C}"/>
              </a:ext>
            </a:extLst>
          </p:cNvPr>
          <p:cNvSpPr>
            <a:spLocks noGrp="1"/>
          </p:cNvSpPr>
          <p:nvPr>
            <p:ph type="ftr" sz="quarter" idx="11"/>
          </p:nvPr>
        </p:nvSpPr>
        <p:spPr>
          <a:xfrm>
            <a:off x="694944" y="6492875"/>
            <a:ext cx="77541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Arthropods may have </a:t>
            </a:r>
            <a:r>
              <a:rPr lang="en-US" sz="1600" dirty="0">
                <a:solidFill>
                  <a:srgbClr val="6CB255"/>
                </a:solidFill>
              </a:rPr>
              <a:t>(a) </a:t>
            </a:r>
            <a:r>
              <a:rPr lang="en-US" sz="1600" dirty="0" err="1"/>
              <a:t>biramous</a:t>
            </a:r>
            <a:r>
              <a:rPr lang="en-US" sz="1600" dirty="0"/>
              <a:t> (two-branched) appendages or </a:t>
            </a:r>
            <a:r>
              <a:rPr lang="en-US" sz="1600" dirty="0">
                <a:solidFill>
                  <a:srgbClr val="6CB255"/>
                </a:solidFill>
              </a:rPr>
              <a:t>(b)</a:t>
            </a:r>
            <a:r>
              <a:rPr lang="en-US" sz="1600" dirty="0"/>
              <a:t> uniramous (</a:t>
            </a:r>
            <a:r>
              <a:rPr lang="en-US" sz="1600" dirty="0" err="1"/>
              <a:t>onebranched</a:t>
            </a:r>
            <a:r>
              <a:rPr lang="en-US" sz="1600" dirty="0"/>
              <a:t>) appendages. (credit b: modification of work by Nicholas W. Beeson)</a:t>
            </a:r>
          </a:p>
        </p:txBody>
      </p:sp>
      <p:pic>
        <p:nvPicPr>
          <p:cNvPr id="2" name="Figure" descr="Illustration A shows the biramous, or two-branched leg of a crayfish. Illustration B shows the uniramous, or one-branched leg of an insec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4547" r="-34547"/>
          <a:stretch>
            <a:fillRect/>
          </a:stretch>
        </p:blipFill>
        <p:spPr/>
      </p:pic>
      <p:pic>
        <p:nvPicPr>
          <p:cNvPr id="9" name="OpenStaxLogo" descr="openstax college logo">
            <a:extLst>
              <a:ext uri="{FF2B5EF4-FFF2-40B4-BE49-F238E27FC236}">
                <a16:creationId xmlns:a16="http://schemas.microsoft.com/office/drawing/2014/main" id="{B27CF36A-935B-4CC4-8CC6-D5B37B246CA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28.39</a:t>
            </a:r>
          </a:p>
        </p:txBody>
      </p:sp>
    </p:spTree>
    <p:extLst>
      <p:ext uri="{BB962C8B-B14F-4D97-AF65-F5344CB8AC3E}">
        <p14:creationId xmlns:p14="http://schemas.microsoft.com/office/powerpoint/2010/main" val="19448071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0ACA8C95-3410-41D3-A0AC-7EEFA3553283}"/>
              </a:ext>
            </a:extLst>
          </p:cNvPr>
          <p:cNvSpPr>
            <a:spLocks noGrp="1"/>
          </p:cNvSpPr>
          <p:nvPr>
            <p:ph type="ftr" sz="quarter" idx="11"/>
          </p:nvPr>
        </p:nvSpPr>
        <p:spPr>
          <a:xfrm>
            <a:off x="694944" y="6492875"/>
            <a:ext cx="77541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crayfish is an example of a crustacean. It has a carapace around the cephalothorax and the heart in the dorsal thorax area. (credit: Jane Whitney)</a:t>
            </a:r>
          </a:p>
        </p:txBody>
      </p:sp>
      <p:pic>
        <p:nvPicPr>
          <p:cNvPr id="2" name="Figure" descr="An illustration of a midsagittal cross section of a crayfish shows the carapace around the cephalothorax, and the heart in the dorsal thorax area."/>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32843" b="-32843"/>
          <a:stretch>
            <a:fillRect/>
          </a:stretch>
        </p:blipFill>
        <p:spPr/>
      </p:pic>
      <p:pic>
        <p:nvPicPr>
          <p:cNvPr id="9" name="OpenStaxLogo" descr="openstax college logo">
            <a:extLst>
              <a:ext uri="{FF2B5EF4-FFF2-40B4-BE49-F238E27FC236}">
                <a16:creationId xmlns:a16="http://schemas.microsoft.com/office/drawing/2014/main" id="{D7F0C240-AC05-4165-93AB-74A64195EBC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28.40</a:t>
            </a:r>
          </a:p>
        </p:txBody>
      </p:sp>
    </p:spTree>
    <p:extLst>
      <p:ext uri="{BB962C8B-B14F-4D97-AF65-F5344CB8AC3E}">
        <p14:creationId xmlns:p14="http://schemas.microsoft.com/office/powerpoint/2010/main" val="16511626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3E6E83BF-4773-47A7-BFA9-6A185B6595CC}"/>
              </a:ext>
            </a:extLst>
          </p:cNvPr>
          <p:cNvSpPr>
            <a:spLocks noGrp="1"/>
          </p:cNvSpPr>
          <p:nvPr>
            <p:ph type="ftr" sz="quarter" idx="11"/>
          </p:nvPr>
        </p:nvSpPr>
        <p:spPr>
          <a:xfrm>
            <a:off x="694944" y="6492875"/>
            <a:ext cx="77541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lnSpcReduction="10000"/>
          </a:bodyPr>
          <a:lstStyle/>
          <a:p>
            <a:r>
              <a:rPr lang="en-US" sz="1600" dirty="0"/>
              <a:t>All crustaceans go through different larval stages. Shown are </a:t>
            </a:r>
            <a:r>
              <a:rPr lang="en-US" sz="1600" dirty="0">
                <a:solidFill>
                  <a:srgbClr val="6CB255"/>
                </a:solidFill>
              </a:rPr>
              <a:t>(a)</a:t>
            </a:r>
            <a:r>
              <a:rPr lang="en-US" sz="1600" dirty="0"/>
              <a:t> the </a:t>
            </a:r>
            <a:r>
              <a:rPr lang="en-US" sz="1600" dirty="0" err="1"/>
              <a:t>nauplius</a:t>
            </a:r>
            <a:r>
              <a:rPr lang="en-US" sz="1600" dirty="0"/>
              <a:t> larval stage of a tadpole shrimp, </a:t>
            </a:r>
            <a:r>
              <a:rPr lang="en-US" sz="1600" dirty="0">
                <a:solidFill>
                  <a:srgbClr val="6CB255"/>
                </a:solidFill>
              </a:rPr>
              <a:t>(b)</a:t>
            </a:r>
            <a:r>
              <a:rPr lang="en-US" sz="1600" dirty="0"/>
              <a:t> the </a:t>
            </a:r>
            <a:r>
              <a:rPr lang="en-US" sz="1600" dirty="0" err="1"/>
              <a:t>cypris</a:t>
            </a:r>
            <a:r>
              <a:rPr lang="en-US" sz="1600" dirty="0"/>
              <a:t> larval stage of a barnacle, and </a:t>
            </a:r>
            <a:r>
              <a:rPr lang="en-US" sz="1600" dirty="0">
                <a:solidFill>
                  <a:srgbClr val="6CB255"/>
                </a:solidFill>
              </a:rPr>
              <a:t>(c)</a:t>
            </a:r>
            <a:r>
              <a:rPr lang="en-US" sz="1600" dirty="0"/>
              <a:t> the </a:t>
            </a:r>
            <a:r>
              <a:rPr lang="en-US" sz="1600" dirty="0" err="1"/>
              <a:t>zoea</a:t>
            </a:r>
            <a:r>
              <a:rPr lang="en-US" sz="1600" dirty="0"/>
              <a:t> larval stage of a green crab. (credit a: modification of work by USGS; credit b: modification of work by M</a:t>
            </a:r>
            <a:r>
              <a:rPr lang="en-US" sz="1600" baseline="30000" dirty="0"/>
              <a:t>a</a:t>
            </a:r>
            <a:r>
              <a:rPr lang="en-US" sz="1600" dirty="0"/>
              <a:t>. C. </a:t>
            </a:r>
            <a:r>
              <a:rPr lang="en-US" sz="1600" dirty="0" err="1"/>
              <a:t>Mingorance</a:t>
            </a:r>
            <a:r>
              <a:rPr lang="en-US" sz="1600" dirty="0"/>
              <a:t> Rodríguez; credit c: modification of work by B. Kimmel based on original work by Ernst </a:t>
            </a:r>
            <a:r>
              <a:rPr lang="de-DE" sz="1600" dirty="0"/>
              <a:t>Haeckel)</a:t>
            </a:r>
            <a:endParaRPr lang="en-US" sz="1600" dirty="0"/>
          </a:p>
        </p:txBody>
      </p:sp>
      <p:pic>
        <p:nvPicPr>
          <p:cNvPr id="2" name="Figure" descr="Micrograph a shows a shrimp nauplius larva, which has a teardrop-shaped body with tentacles and long, frilly arms at the wide end. Micrograph b shows a barnacle cypris larva, which is similar in shape to a clam. Micrograph c shows green crab zoea larva, which resembles a shrimp."/>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24" r="-424"/>
          <a:stretch>
            <a:fillRect/>
          </a:stretch>
        </p:blipFill>
        <p:spPr/>
      </p:pic>
      <p:pic>
        <p:nvPicPr>
          <p:cNvPr id="9" name="OpenStaxLogo" descr="openstax college logo">
            <a:extLst>
              <a:ext uri="{FF2B5EF4-FFF2-40B4-BE49-F238E27FC236}">
                <a16:creationId xmlns:a16="http://schemas.microsoft.com/office/drawing/2014/main" id="{E9F66815-7305-4B4C-A3E5-96C6413B9AE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28.41</a:t>
            </a:r>
          </a:p>
        </p:txBody>
      </p:sp>
    </p:spTree>
    <p:extLst>
      <p:ext uri="{BB962C8B-B14F-4D97-AF65-F5344CB8AC3E}">
        <p14:creationId xmlns:p14="http://schemas.microsoft.com/office/powerpoint/2010/main" val="33816455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FFF7B60A-1ADA-4407-9943-1762B1A23922}"/>
              </a:ext>
            </a:extLst>
          </p:cNvPr>
          <p:cNvSpPr>
            <a:spLocks noGrp="1"/>
          </p:cNvSpPr>
          <p:nvPr>
            <p:ph type="ftr" sz="quarter" idx="11"/>
          </p:nvPr>
        </p:nvSpPr>
        <p:spPr>
          <a:xfrm>
            <a:off x="694944" y="6492875"/>
            <a:ext cx="77541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chelicerae (first set of appendages) are well developed in the scorpion. (credit: </a:t>
            </a:r>
            <a:r>
              <a:rPr lang="fi-FI" sz="1600" dirty="0"/>
              <a:t>Kevin </a:t>
            </a:r>
            <a:r>
              <a:rPr lang="fi-FI" sz="1600" dirty="0" err="1"/>
              <a:t>Walsh</a:t>
            </a:r>
            <a:r>
              <a:rPr lang="fi-FI" sz="1600" dirty="0"/>
              <a:t>)</a:t>
            </a:r>
            <a:endParaRPr lang="en-US" sz="1600" dirty="0"/>
          </a:p>
        </p:txBody>
      </p:sp>
      <p:pic>
        <p:nvPicPr>
          <p:cNvPr id="2" name="Figure" descr="The photo shows a black, shiny scorpion with very large chelicerae, or pincer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6647" r="-26647"/>
          <a:stretch>
            <a:fillRect/>
          </a:stretch>
        </p:blipFill>
        <p:spPr/>
      </p:pic>
      <p:pic>
        <p:nvPicPr>
          <p:cNvPr id="9" name="OpenStaxLogo" descr="openstax college logo">
            <a:extLst>
              <a:ext uri="{FF2B5EF4-FFF2-40B4-BE49-F238E27FC236}">
                <a16:creationId xmlns:a16="http://schemas.microsoft.com/office/drawing/2014/main" id="{08ACFA56-2BE2-410D-A1F8-D008ED7CD31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28.42</a:t>
            </a:r>
          </a:p>
        </p:txBody>
      </p:sp>
    </p:spTree>
    <p:extLst>
      <p:ext uri="{BB962C8B-B14F-4D97-AF65-F5344CB8AC3E}">
        <p14:creationId xmlns:p14="http://schemas.microsoft.com/office/powerpoint/2010/main" val="29735516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725940C6-50C5-4F8D-A16B-562A7A880A21}"/>
              </a:ext>
            </a:extLst>
          </p:cNvPr>
          <p:cNvSpPr>
            <a:spLocks noGrp="1"/>
          </p:cNvSpPr>
          <p:nvPr>
            <p:ph type="ftr" sz="quarter" idx="11"/>
          </p:nvPr>
        </p:nvSpPr>
        <p:spPr>
          <a:xfrm>
            <a:off x="694944" y="6492875"/>
            <a:ext cx="77541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trapdoor spider, like all spiders, is a member of the subphylum </a:t>
            </a:r>
            <a:r>
              <a:rPr lang="en-US" sz="1600" dirty="0" err="1"/>
              <a:t>Chelicerata</a:t>
            </a:r>
            <a:r>
              <a:rPr lang="en-US" sz="1600" dirty="0"/>
              <a:t>. (credit: Marshal Hedin)</a:t>
            </a:r>
          </a:p>
        </p:txBody>
      </p:sp>
      <p:pic>
        <p:nvPicPr>
          <p:cNvPr id="2" name="Figure" descr="The photo shows a spider with a thick, hairy body and eight long leg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9872" r="-19872"/>
          <a:stretch>
            <a:fillRect/>
          </a:stretch>
        </p:blipFill>
        <p:spPr/>
      </p:pic>
      <p:pic>
        <p:nvPicPr>
          <p:cNvPr id="9" name="OpenStaxLogo" descr="openstax college logo">
            <a:extLst>
              <a:ext uri="{FF2B5EF4-FFF2-40B4-BE49-F238E27FC236}">
                <a16:creationId xmlns:a16="http://schemas.microsoft.com/office/drawing/2014/main" id="{AFAEF371-D12B-4840-B708-AF7F172D24D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28.43</a:t>
            </a:r>
          </a:p>
        </p:txBody>
      </p:sp>
    </p:spTree>
    <p:extLst>
      <p:ext uri="{BB962C8B-B14F-4D97-AF65-F5344CB8AC3E}">
        <p14:creationId xmlns:p14="http://schemas.microsoft.com/office/powerpoint/2010/main" val="38779595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CB410B66-1EE3-4C7C-A4DA-39ADC18C4010}"/>
              </a:ext>
            </a:extLst>
          </p:cNvPr>
          <p:cNvSpPr>
            <a:spLocks noGrp="1"/>
          </p:cNvSpPr>
          <p:nvPr>
            <p:ph type="ftr" sz="quarter" idx="11"/>
          </p:nvPr>
        </p:nvSpPr>
        <p:spPr>
          <a:xfrm>
            <a:off x="694944" y="6492875"/>
            <a:ext cx="77541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This diagram shows the anatomy of a sea star.</a:t>
            </a:r>
          </a:p>
        </p:txBody>
      </p:sp>
      <p:pic>
        <p:nvPicPr>
          <p:cNvPr id="2" name="Figure" descr="&lt;img src=&quot;/resources/4091ed5ee812915edecae6666e104137fcad1237/Figure_28_05_01.jpg&quot; data-media-type=&quot;image/jpg&quot; alt=&quot;The illustration shows a sea star, which has a mouth on the bottom and an anus on top, both in the middle of the star. The disk-shaped stomach is sandwiched between the mouth and anus. Two tubes radiate from the stomach to each arm, and many small digestive glands connect to these tubes. Beneath the stomach is a central ring canal that also connects to tubes that extend into each arm. Tube feet are attached to these tubes. Each tube foot resembles a medicine dropper, with a bulb-shaped ampulla at the top and an extension called a podium at the bottom. The bottom of the podium protrudes from the bottom of the starfish. There are many podia along the length of the arm, which allow the sea star to latch onto objects and walk. A structure called a madreporite connects to the central ring, and protrudes from the upper surface of the sea star, next to the anu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5732" r="-25732"/>
          <a:stretch>
            <a:fillRect/>
          </a:stretch>
        </p:blipFill>
        <p:spPr/>
      </p:pic>
      <p:pic>
        <p:nvPicPr>
          <p:cNvPr id="9" name="OpenStaxLogo" descr="openstax college logo">
            <a:extLst>
              <a:ext uri="{FF2B5EF4-FFF2-40B4-BE49-F238E27FC236}">
                <a16:creationId xmlns:a16="http://schemas.microsoft.com/office/drawing/2014/main" id="{6B9381C1-4FE8-4368-92E8-73F9C087CBC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28.44</a:t>
            </a:r>
          </a:p>
        </p:txBody>
      </p:sp>
    </p:spTree>
    <p:extLst>
      <p:ext uri="{BB962C8B-B14F-4D97-AF65-F5344CB8AC3E}">
        <p14:creationId xmlns:p14="http://schemas.microsoft.com/office/powerpoint/2010/main" val="35583040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366643C7-A638-4C70-AE7B-43D78655B6FB}"/>
              </a:ext>
            </a:extLst>
          </p:cNvPr>
          <p:cNvSpPr>
            <a:spLocks noGrp="1"/>
          </p:cNvSpPr>
          <p:nvPr>
            <p:ph type="ftr" sz="quarter" idx="11"/>
          </p:nvPr>
        </p:nvSpPr>
        <p:spPr>
          <a:xfrm>
            <a:off x="694944" y="6492875"/>
            <a:ext cx="77541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85000" lnSpcReduction="20000"/>
          </a:bodyPr>
          <a:lstStyle/>
          <a:p>
            <a:r>
              <a:rPr lang="en-US" sz="1600" dirty="0"/>
              <a:t>Different members of Echinodermata include the </a:t>
            </a:r>
            <a:r>
              <a:rPr lang="en-US" sz="1600" dirty="0">
                <a:solidFill>
                  <a:srgbClr val="6CB255"/>
                </a:solidFill>
              </a:rPr>
              <a:t>(a)</a:t>
            </a:r>
            <a:r>
              <a:rPr lang="en-US" sz="1600" dirty="0"/>
              <a:t> sea star of class </a:t>
            </a:r>
            <a:r>
              <a:rPr lang="en-US" sz="1600" dirty="0" err="1"/>
              <a:t>Asteroidea</a:t>
            </a:r>
            <a:r>
              <a:rPr lang="en-US" sz="1600" dirty="0"/>
              <a:t>, </a:t>
            </a:r>
            <a:r>
              <a:rPr lang="en-US" sz="1600" dirty="0">
                <a:solidFill>
                  <a:srgbClr val="6CB255"/>
                </a:solidFill>
              </a:rPr>
              <a:t>(b)</a:t>
            </a:r>
            <a:r>
              <a:rPr lang="en-US" sz="1600" dirty="0"/>
              <a:t> the brittle star of class </a:t>
            </a:r>
            <a:r>
              <a:rPr lang="en-US" sz="1600" dirty="0" err="1"/>
              <a:t>Ophiuroidea</a:t>
            </a:r>
            <a:r>
              <a:rPr lang="en-US" sz="1600" dirty="0"/>
              <a:t>, </a:t>
            </a:r>
            <a:r>
              <a:rPr lang="en-US" sz="1600" dirty="0">
                <a:solidFill>
                  <a:srgbClr val="6CB255"/>
                </a:solidFill>
              </a:rPr>
              <a:t>(c)</a:t>
            </a:r>
            <a:r>
              <a:rPr lang="en-US" sz="1600" dirty="0"/>
              <a:t> the sea urchins of class </a:t>
            </a:r>
            <a:r>
              <a:rPr lang="en-US" sz="1600" dirty="0" err="1"/>
              <a:t>Echinoidea</a:t>
            </a:r>
            <a:r>
              <a:rPr lang="en-US" sz="1600" dirty="0"/>
              <a:t>, </a:t>
            </a:r>
            <a:r>
              <a:rPr lang="en-US" sz="1600" dirty="0">
                <a:solidFill>
                  <a:srgbClr val="6CB255"/>
                </a:solidFill>
              </a:rPr>
              <a:t>(d)</a:t>
            </a:r>
            <a:r>
              <a:rPr lang="en-US" sz="1600" dirty="0"/>
              <a:t> the sea lilies belonging to class </a:t>
            </a:r>
            <a:r>
              <a:rPr lang="en-US" sz="1600" dirty="0" err="1"/>
              <a:t>Crinoidea</a:t>
            </a:r>
            <a:r>
              <a:rPr lang="en-US" sz="1600" dirty="0"/>
              <a:t>, and </a:t>
            </a:r>
            <a:r>
              <a:rPr lang="en-US" sz="1600" dirty="0">
                <a:solidFill>
                  <a:srgbClr val="6CB255"/>
                </a:solidFill>
              </a:rPr>
              <a:t>(e)</a:t>
            </a:r>
            <a:r>
              <a:rPr lang="en-US" sz="1600" dirty="0"/>
              <a:t> sea cucumbers, representing class </a:t>
            </a:r>
            <a:r>
              <a:rPr lang="en-US" sz="1600" dirty="0" err="1"/>
              <a:t>Holothuroidea</a:t>
            </a:r>
            <a:r>
              <a:rPr lang="en-US" sz="1600" dirty="0"/>
              <a:t>. (credit a: modification of work by Adrian </a:t>
            </a:r>
            <a:r>
              <a:rPr lang="en-US" sz="1600" dirty="0" err="1"/>
              <a:t>Pingstone</a:t>
            </a:r>
            <a:r>
              <a:rPr lang="en-US" sz="1600" dirty="0"/>
              <a:t>; credit b: modification of work by Joshua </a:t>
            </a:r>
            <a:r>
              <a:rPr lang="en-US" sz="1600" dirty="0" err="1"/>
              <a:t>Ganderson</a:t>
            </a:r>
            <a:r>
              <a:rPr lang="en-US" sz="1600" dirty="0"/>
              <a:t>; credit c: modification of work by Samuel Chow; credit d: modification of work by Sarah </a:t>
            </a:r>
            <a:r>
              <a:rPr lang="en-US" sz="1600" dirty="0" err="1"/>
              <a:t>Depper</a:t>
            </a:r>
            <a:r>
              <a:rPr lang="en-US" sz="1600" dirty="0"/>
              <a:t>; credit e: modification of work by Ed </a:t>
            </a:r>
            <a:r>
              <a:rPr lang="en-US" sz="1600" dirty="0" err="1"/>
              <a:t>Bierman</a:t>
            </a:r>
            <a:r>
              <a:rPr lang="en-US" sz="1600" dirty="0"/>
              <a:t>)</a:t>
            </a:r>
          </a:p>
        </p:txBody>
      </p:sp>
      <p:pic>
        <p:nvPicPr>
          <p:cNvPr id="2" name="Figure" descr="The sea star in photo a is red and white, with a thick squat body and protruding spikes. The brittle star in part b is brown with a flat, pentagon-shaped body. Thin striped legs extend from each point of the pentagon. Photo c shows a sea urchin with a round, black body and very long, thin, black spines. Photo d shows a sea lily that has appendages resembling branches of a spruce tree. Photo e shows a log-shaped sea cucumber with spikes extending from its body."/>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4345" r="-14345"/>
          <a:stretch>
            <a:fillRect/>
          </a:stretch>
        </p:blipFill>
        <p:spPr/>
      </p:pic>
      <p:pic>
        <p:nvPicPr>
          <p:cNvPr id="9" name="OpenStaxLogo" descr="openstax college logo">
            <a:extLst>
              <a:ext uri="{FF2B5EF4-FFF2-40B4-BE49-F238E27FC236}">
                <a16:creationId xmlns:a16="http://schemas.microsoft.com/office/drawing/2014/main" id="{C1DF2DB4-292A-4D77-A0FB-E8765C3197B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a:t>Figure 28.45</a:t>
            </a:r>
            <a:endParaRPr lang="en-US" dirty="0"/>
          </a:p>
        </p:txBody>
      </p:sp>
    </p:spTree>
    <p:extLst>
      <p:ext uri="{BB962C8B-B14F-4D97-AF65-F5344CB8AC3E}">
        <p14:creationId xmlns:p14="http://schemas.microsoft.com/office/powerpoint/2010/main" val="3983417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A06ED4A2-8191-4A6B-A9A3-4321CC576BD8}"/>
              </a:ext>
            </a:extLst>
          </p:cNvPr>
          <p:cNvSpPr>
            <a:spLocks noGrp="1"/>
          </p:cNvSpPr>
          <p:nvPr>
            <p:ph type="ftr" sz="quarter" idx="11"/>
          </p:nvPr>
        </p:nvSpPr>
        <p:spPr>
          <a:xfrm>
            <a:off x="694944" y="6492875"/>
            <a:ext cx="77541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400" dirty="0">
                <a:solidFill>
                  <a:srgbClr val="6CB255"/>
                </a:solidFill>
              </a:rPr>
              <a:t>(a)</a:t>
            </a:r>
            <a:r>
              <a:rPr lang="en-US" sz="1400" dirty="0"/>
              <a:t> </a:t>
            </a:r>
            <a:r>
              <a:rPr lang="en-US" sz="1400" i="1" dirty="0" err="1"/>
              <a:t>Clathrina</a:t>
            </a:r>
            <a:r>
              <a:rPr lang="en-US" sz="1400" i="1" dirty="0"/>
              <a:t> </a:t>
            </a:r>
            <a:r>
              <a:rPr lang="en-US" sz="1400" i="1" dirty="0" err="1"/>
              <a:t>clathrus</a:t>
            </a:r>
            <a:r>
              <a:rPr lang="en-US" sz="1400" dirty="0"/>
              <a:t> belongs to class </a:t>
            </a:r>
            <a:r>
              <a:rPr lang="en-US" sz="1400" dirty="0" err="1"/>
              <a:t>Calcarea</a:t>
            </a:r>
            <a:r>
              <a:rPr lang="en-US" sz="1400" dirty="0"/>
              <a:t>, </a:t>
            </a:r>
            <a:r>
              <a:rPr lang="en-US" sz="1400" dirty="0">
                <a:solidFill>
                  <a:srgbClr val="6CB255"/>
                </a:solidFill>
              </a:rPr>
              <a:t>(b)</a:t>
            </a:r>
            <a:r>
              <a:rPr lang="en-US" sz="1400" dirty="0"/>
              <a:t> </a:t>
            </a:r>
            <a:r>
              <a:rPr lang="en-US" sz="1400" i="1" dirty="0" err="1"/>
              <a:t>Staurocalyptus</a:t>
            </a:r>
            <a:r>
              <a:rPr lang="en-US" sz="1400" i="1" dirty="0"/>
              <a:t> spp. </a:t>
            </a:r>
            <a:r>
              <a:rPr lang="en-US" sz="1400" dirty="0"/>
              <a:t>(common </a:t>
            </a:r>
            <a:r>
              <a:rPr lang="fi-FI" sz="1400" dirty="0" err="1"/>
              <a:t>name</a:t>
            </a:r>
            <a:r>
              <a:rPr lang="fi-FI" sz="1400" dirty="0"/>
              <a:t>: </a:t>
            </a:r>
            <a:r>
              <a:rPr lang="fi-FI" sz="1400" dirty="0" err="1"/>
              <a:t>yellow</a:t>
            </a:r>
            <a:r>
              <a:rPr lang="fi-FI" sz="1400" dirty="0"/>
              <a:t> Picasso </a:t>
            </a:r>
            <a:r>
              <a:rPr lang="fi-FI" sz="1400" dirty="0" err="1"/>
              <a:t>sponge</a:t>
            </a:r>
            <a:r>
              <a:rPr lang="fi-FI" sz="1400" dirty="0"/>
              <a:t>) </a:t>
            </a:r>
            <a:r>
              <a:rPr lang="fi-FI" sz="1400" dirty="0" err="1"/>
              <a:t>belongs</a:t>
            </a:r>
            <a:r>
              <a:rPr lang="fi-FI" sz="1400" dirty="0"/>
              <a:t> to </a:t>
            </a:r>
            <a:r>
              <a:rPr lang="fi-FI" sz="1400" dirty="0" err="1"/>
              <a:t>class</a:t>
            </a:r>
            <a:r>
              <a:rPr lang="fi-FI" sz="1400" dirty="0"/>
              <a:t> </a:t>
            </a:r>
            <a:r>
              <a:rPr lang="fi-FI" sz="1400" dirty="0" err="1"/>
              <a:t>Hexactinellida</a:t>
            </a:r>
            <a:r>
              <a:rPr lang="fi-FI" sz="1400" dirty="0"/>
              <a:t>, and </a:t>
            </a:r>
            <a:r>
              <a:rPr lang="fi-FI" sz="1400" dirty="0">
                <a:solidFill>
                  <a:srgbClr val="6CB255"/>
                </a:solidFill>
              </a:rPr>
              <a:t>(c)</a:t>
            </a:r>
            <a:r>
              <a:rPr lang="fi-FI" sz="1400" dirty="0"/>
              <a:t> </a:t>
            </a:r>
            <a:r>
              <a:rPr lang="fi-FI" sz="1400" i="1" dirty="0" err="1"/>
              <a:t>Acarnus</a:t>
            </a:r>
            <a:r>
              <a:rPr lang="fi-FI" sz="1400" i="1" dirty="0"/>
              <a:t> </a:t>
            </a:r>
            <a:r>
              <a:rPr lang="fi-FI" sz="1400" i="1" dirty="0" err="1"/>
              <a:t>erithacus</a:t>
            </a:r>
            <a:r>
              <a:rPr lang="fi-FI" sz="1400" dirty="0"/>
              <a:t> </a:t>
            </a:r>
            <a:r>
              <a:rPr lang="fi-FI" sz="1400" dirty="0" err="1"/>
              <a:t>belongs</a:t>
            </a:r>
            <a:r>
              <a:rPr lang="fi-FI" sz="1400" dirty="0"/>
              <a:t> </a:t>
            </a:r>
            <a:r>
              <a:rPr lang="en-US" sz="1400" dirty="0"/>
              <a:t>to class </a:t>
            </a:r>
            <a:r>
              <a:rPr lang="en-US" sz="1400" dirty="0" err="1"/>
              <a:t>Demospongia</a:t>
            </a:r>
            <a:r>
              <a:rPr lang="en-US" sz="1400" dirty="0"/>
              <a:t>. (credit a: modification of work by Parent </a:t>
            </a:r>
            <a:r>
              <a:rPr lang="en-US" sz="1400" dirty="0" err="1"/>
              <a:t>Géry</a:t>
            </a:r>
            <a:r>
              <a:rPr lang="en-US" sz="1400" dirty="0"/>
              <a:t>; credit b: modification of work by Monterey Bay Aquarium Research Institute, NOAA; credit c: modification of work by Sanctuary Integrated Monitoring Network, Monterey Bay National Marine Sanctuary, NOAA)</a:t>
            </a:r>
          </a:p>
        </p:txBody>
      </p:sp>
      <p:pic>
        <p:nvPicPr>
          <p:cNvPr id="2" name="Figure" descr="Photo A shows Clathrina clathrus, a yellow sponge composed of many yarn-like strands fused together, giving the appearance of netting. Photo B shows Stauroclayptus, a cream-colored sponge with a pitcher shape. Photo C shows Acarnus erthacus, a flat orange sponge with protrusions that have the appearance of volcanoes. Each volcano-like protrusion has a pore in the middl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23783" b="-23783"/>
          <a:stretch>
            <a:fillRect/>
          </a:stretch>
        </p:blipFill>
        <p:spPr/>
      </p:pic>
      <p:pic>
        <p:nvPicPr>
          <p:cNvPr id="9" name="OpenStaxLogo" descr="openstax college logo">
            <a:extLst>
              <a:ext uri="{FF2B5EF4-FFF2-40B4-BE49-F238E27FC236}">
                <a16:creationId xmlns:a16="http://schemas.microsoft.com/office/drawing/2014/main" id="{430CC25D-A37C-46CE-B517-0125D43B9E7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28.4</a:t>
            </a:r>
          </a:p>
        </p:txBody>
      </p:sp>
    </p:spTree>
    <p:extLst>
      <p:ext uri="{BB962C8B-B14F-4D97-AF65-F5344CB8AC3E}">
        <p14:creationId xmlns:p14="http://schemas.microsoft.com/office/powerpoint/2010/main" val="1483819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C42DAD6A-C542-4DDE-85C9-21F0BDE335F2}"/>
              </a:ext>
            </a:extLst>
          </p:cNvPr>
          <p:cNvSpPr>
            <a:spLocks noGrp="1"/>
          </p:cNvSpPr>
          <p:nvPr>
            <p:ph type="ftr" sz="quarter" idx="11"/>
          </p:nvPr>
        </p:nvSpPr>
        <p:spPr>
          <a:xfrm>
            <a:off x="694944" y="6492875"/>
            <a:ext cx="77541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Animals from the phylum </a:t>
            </a:r>
            <a:r>
              <a:rPr lang="en-US" sz="1600" dirty="0" err="1"/>
              <a:t>Cnidaria</a:t>
            </a:r>
            <a:r>
              <a:rPr lang="en-US" sz="1600" dirty="0"/>
              <a:t> have stinging cells called </a:t>
            </a:r>
            <a:r>
              <a:rPr lang="en-US" sz="1600" dirty="0" err="1"/>
              <a:t>cnidocytes</a:t>
            </a:r>
            <a:r>
              <a:rPr lang="en-US" sz="1600" dirty="0"/>
              <a:t>. </a:t>
            </a:r>
            <a:r>
              <a:rPr lang="en-US" sz="1600" dirty="0" err="1"/>
              <a:t>Cnidocytes</a:t>
            </a:r>
            <a:r>
              <a:rPr lang="en-US" sz="1600" dirty="0"/>
              <a:t> contain large organelles called </a:t>
            </a:r>
            <a:r>
              <a:rPr lang="en-US" sz="1600" dirty="0">
                <a:solidFill>
                  <a:srgbClr val="6CB255"/>
                </a:solidFill>
              </a:rPr>
              <a:t>(a)</a:t>
            </a:r>
            <a:r>
              <a:rPr lang="en-US" sz="1600" dirty="0"/>
              <a:t> nematocysts that store a coiled thread and barb. When </a:t>
            </a:r>
            <a:r>
              <a:rPr lang="en-US" sz="1600" dirty="0" err="1"/>
              <a:t>hairlike</a:t>
            </a:r>
            <a:r>
              <a:rPr lang="en-US" sz="1600" dirty="0"/>
              <a:t> projections on the cell surface are touched, </a:t>
            </a:r>
            <a:r>
              <a:rPr lang="en-US" sz="1600" dirty="0">
                <a:solidFill>
                  <a:srgbClr val="6CB255"/>
                </a:solidFill>
              </a:rPr>
              <a:t>(b)</a:t>
            </a:r>
            <a:r>
              <a:rPr lang="en-US" sz="1600" dirty="0"/>
              <a:t> the thread, barb, and a toxin are fired from the </a:t>
            </a:r>
            <a:r>
              <a:rPr lang="fi-FI" sz="1600" dirty="0" err="1"/>
              <a:t>organelle</a:t>
            </a:r>
            <a:r>
              <a:rPr lang="fi-FI" sz="1600" dirty="0"/>
              <a:t>.</a:t>
            </a:r>
            <a:endParaRPr lang="en-US" sz="1600" dirty="0"/>
          </a:p>
        </p:txBody>
      </p:sp>
      <p:pic>
        <p:nvPicPr>
          <p:cNvPr id="2" name="Figure" descr="The illustration shows a nematocyst before (a) and after (b) firing. The nematocyst is a large, oval organelle inside a rectangular cnidocyte cell. The nematocyst is flush with the plasma membrane, and a touch-sensitive hairlike projection extends from the nematocyst to the cell’s exterior. Inside the nematocyst, a thread is coiled around an inverted barb. Upon firing, a lid on the nematocyst opens. The barb pops out of the cell and the thread uncoil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9986" r="-39986"/>
          <a:stretch>
            <a:fillRect/>
          </a:stretch>
        </p:blipFill>
        <p:spPr/>
      </p:pic>
      <p:pic>
        <p:nvPicPr>
          <p:cNvPr id="9" name="OpenStaxLogo" descr="openstax college logo">
            <a:extLst>
              <a:ext uri="{FF2B5EF4-FFF2-40B4-BE49-F238E27FC236}">
                <a16:creationId xmlns:a16="http://schemas.microsoft.com/office/drawing/2014/main" id="{5742E001-F6B8-4A12-8F8D-F20A986E99D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28.5</a:t>
            </a:r>
          </a:p>
        </p:txBody>
      </p:sp>
    </p:spTree>
    <p:extLst>
      <p:ext uri="{BB962C8B-B14F-4D97-AF65-F5344CB8AC3E}">
        <p14:creationId xmlns:p14="http://schemas.microsoft.com/office/powerpoint/2010/main" val="2759695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A862AF88-CCC8-462F-AC13-32A5C966E649}"/>
              </a:ext>
            </a:extLst>
          </p:cNvPr>
          <p:cNvSpPr>
            <a:spLocks noGrp="1"/>
          </p:cNvSpPr>
          <p:nvPr>
            <p:ph type="ftr" sz="quarter" idx="11"/>
          </p:nvPr>
        </p:nvSpPr>
        <p:spPr>
          <a:xfrm>
            <a:off x="694944" y="6492875"/>
            <a:ext cx="77541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Cnidarians have two distinct body plans, the medusa </a:t>
            </a:r>
            <a:r>
              <a:rPr lang="en-US" sz="1600" dirty="0">
                <a:solidFill>
                  <a:srgbClr val="6CB255"/>
                </a:solidFill>
              </a:rPr>
              <a:t>(a)</a:t>
            </a:r>
            <a:r>
              <a:rPr lang="en-US" sz="1600" dirty="0"/>
              <a:t> and the polyp </a:t>
            </a:r>
            <a:r>
              <a:rPr lang="en-US" sz="1600" dirty="0">
                <a:solidFill>
                  <a:srgbClr val="6CB255"/>
                </a:solidFill>
              </a:rPr>
              <a:t>(b)</a:t>
            </a:r>
            <a:r>
              <a:rPr lang="en-US" sz="1600" dirty="0"/>
              <a:t>. All cnidarians have two membrane layers, with a jelly-like </a:t>
            </a:r>
            <a:r>
              <a:rPr lang="en-US" sz="1600" dirty="0" err="1"/>
              <a:t>mesoglea</a:t>
            </a:r>
            <a:r>
              <a:rPr lang="en-US" sz="1600" dirty="0"/>
              <a:t> between them.</a:t>
            </a:r>
          </a:p>
        </p:txBody>
      </p:sp>
      <p:pic>
        <p:nvPicPr>
          <p:cNvPr id="2" name="Figure" descr="The illustration compares the medusa (a) and polyp (b) body plans. The medusa is dome-shaped, with tentacle-like appendages hanging down from the edges of the dome. The polyp looks like a tree, with a trunk at the bottom and branches at the top. Both the medusa and polyp have two tissue layers, with mesoglea in between. The mesoglea is thicker in the dome of the medusa than in the polyp. Both also have a central body cavity."/>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9399" r="-29399"/>
          <a:stretch>
            <a:fillRect/>
          </a:stretch>
        </p:blipFill>
        <p:spPr/>
      </p:pic>
      <p:pic>
        <p:nvPicPr>
          <p:cNvPr id="9" name="OpenStaxLogo" descr="openstax college logo">
            <a:extLst>
              <a:ext uri="{FF2B5EF4-FFF2-40B4-BE49-F238E27FC236}">
                <a16:creationId xmlns:a16="http://schemas.microsoft.com/office/drawing/2014/main" id="{2BE51292-2139-4B79-8A4E-24DDD454D75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28.6</a:t>
            </a:r>
          </a:p>
        </p:txBody>
      </p:sp>
    </p:spTree>
    <p:extLst>
      <p:ext uri="{BB962C8B-B14F-4D97-AF65-F5344CB8AC3E}">
        <p14:creationId xmlns:p14="http://schemas.microsoft.com/office/powerpoint/2010/main" val="3900470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E09257F1-34F9-4520-BD8F-5FABC4835D0D}"/>
              </a:ext>
            </a:extLst>
          </p:cNvPr>
          <p:cNvSpPr>
            <a:spLocks noGrp="1"/>
          </p:cNvSpPr>
          <p:nvPr>
            <p:ph type="ftr" sz="quarter" idx="11"/>
          </p:nvPr>
        </p:nvSpPr>
        <p:spPr>
          <a:xfrm>
            <a:off x="694944" y="6492875"/>
            <a:ext cx="77541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The sessile form of </a:t>
            </a:r>
            <a:r>
              <a:rPr lang="en-US" sz="1600" i="1" dirty="0" err="1">
                <a:solidFill>
                  <a:schemeClr val="tx1"/>
                </a:solidFill>
              </a:rPr>
              <a:t>Obelia</a:t>
            </a:r>
            <a:r>
              <a:rPr lang="en-US" sz="1600" i="1" dirty="0">
                <a:solidFill>
                  <a:schemeClr val="tx1"/>
                </a:solidFill>
              </a:rPr>
              <a:t> geniculate</a:t>
            </a:r>
            <a:r>
              <a:rPr lang="en-US" sz="1600" dirty="0">
                <a:solidFill>
                  <a:schemeClr val="tx1"/>
                </a:solidFill>
              </a:rPr>
              <a:t> has two types of polyps: </a:t>
            </a:r>
            <a:r>
              <a:rPr lang="en-US" sz="1600" dirty="0" err="1">
                <a:solidFill>
                  <a:schemeClr val="tx1"/>
                </a:solidFill>
              </a:rPr>
              <a:t>gastrozooids</a:t>
            </a:r>
            <a:r>
              <a:rPr lang="en-US" sz="1600" dirty="0">
                <a:solidFill>
                  <a:schemeClr val="tx1"/>
                </a:solidFill>
              </a:rPr>
              <a:t>, which are adapted for capturing prey, and </a:t>
            </a:r>
            <a:r>
              <a:rPr lang="en-US" sz="1600" dirty="0" err="1">
                <a:solidFill>
                  <a:schemeClr val="tx1"/>
                </a:solidFill>
              </a:rPr>
              <a:t>gonozooids</a:t>
            </a:r>
            <a:r>
              <a:rPr lang="en-US" sz="1600" dirty="0">
                <a:solidFill>
                  <a:schemeClr val="tx1"/>
                </a:solidFill>
              </a:rPr>
              <a:t>, which bud to produce </a:t>
            </a:r>
            <a:r>
              <a:rPr lang="en-US" sz="1600" dirty="0" err="1">
                <a:solidFill>
                  <a:schemeClr val="tx1"/>
                </a:solidFill>
              </a:rPr>
              <a:t>medusae</a:t>
            </a:r>
            <a:r>
              <a:rPr lang="en-US" sz="1600" dirty="0">
                <a:solidFill>
                  <a:schemeClr val="tx1"/>
                </a:solidFill>
              </a:rPr>
              <a:t> asexually.</a:t>
            </a:r>
          </a:p>
        </p:txBody>
      </p:sp>
      <p:pic>
        <p:nvPicPr>
          <p:cNvPr id="2" name="Figure" descr="Illustration a shows Obelia geniculata, which has a body composed of branching polyps of two different typ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940" r="-3940"/>
          <a:stretch>
            <a:fillRect/>
          </a:stretch>
        </p:blipFill>
        <p:spPr>
          <a:xfrm>
            <a:off x="457200" y="1108075"/>
            <a:ext cx="4032250" cy="5256213"/>
          </a:xfrm>
        </p:spPr>
      </p:pic>
      <p:pic>
        <p:nvPicPr>
          <p:cNvPr id="7" name="OpenStaxLogo" descr="openstax college logo">
            <a:extLst>
              <a:ext uri="{FF2B5EF4-FFF2-40B4-BE49-F238E27FC236}">
                <a16:creationId xmlns:a16="http://schemas.microsoft.com/office/drawing/2014/main" id="{E42FCAEF-D80C-417C-B296-508BD7B9EE8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28.7</a:t>
            </a:r>
          </a:p>
        </p:txBody>
      </p:sp>
    </p:spTree>
    <p:extLst>
      <p:ext uri="{BB962C8B-B14F-4D97-AF65-F5344CB8AC3E}">
        <p14:creationId xmlns:p14="http://schemas.microsoft.com/office/powerpoint/2010/main" val="386966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73E0E05C-6F77-4263-9C55-A3C7B66A50F6}"/>
              </a:ext>
            </a:extLst>
          </p:cNvPr>
          <p:cNvSpPr>
            <a:spLocks noGrp="1"/>
          </p:cNvSpPr>
          <p:nvPr>
            <p:ph type="ftr" sz="quarter" idx="11"/>
          </p:nvPr>
        </p:nvSpPr>
        <p:spPr>
          <a:xfrm>
            <a:off x="694944" y="6492875"/>
            <a:ext cx="77541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sea anemone is shown </a:t>
            </a:r>
            <a:r>
              <a:rPr lang="en-US" sz="1600" dirty="0">
                <a:solidFill>
                  <a:srgbClr val="6CB255"/>
                </a:solidFill>
              </a:rPr>
              <a:t>(a) </a:t>
            </a:r>
            <a:r>
              <a:rPr lang="en-US" sz="1600" dirty="0"/>
              <a:t>photographed and </a:t>
            </a:r>
            <a:r>
              <a:rPr lang="en-US" sz="1600" dirty="0">
                <a:solidFill>
                  <a:srgbClr val="6CB255"/>
                </a:solidFill>
              </a:rPr>
              <a:t>(b)</a:t>
            </a:r>
            <a:r>
              <a:rPr lang="en-US" sz="1600" dirty="0"/>
              <a:t> in a diagram illustrating its morphology. (credit a: modification of work by “Dancing With Ghosts”/Flickr; credit b: modification of work by NOAA)</a:t>
            </a:r>
          </a:p>
        </p:txBody>
      </p:sp>
      <p:pic>
        <p:nvPicPr>
          <p:cNvPr id="2" name="Figure" descr="Part a shows a photo of a sea anemone with a pink, oval body surrounded by thick, waving tentacles. Part b shows a cross-section of a sea anemone, which has a tube-shaped body with an opening called a gastrovascular cavity at its center. Ribbon-like septa divide this cavity into segments. A mesogleal layer separates the inner surface of the anemone from the outer surface. A mouth is located at the top of the gastrovascular cavity. Tentacles that contain stinging cnidocytes surround the mouth."/>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7758" r="-37758"/>
          <a:stretch>
            <a:fillRect/>
          </a:stretch>
        </p:blipFill>
        <p:spPr/>
      </p:pic>
      <p:pic>
        <p:nvPicPr>
          <p:cNvPr id="9" name="OpenStaxLogo" descr="openstax college logo">
            <a:extLst>
              <a:ext uri="{FF2B5EF4-FFF2-40B4-BE49-F238E27FC236}">
                <a16:creationId xmlns:a16="http://schemas.microsoft.com/office/drawing/2014/main" id="{1B0F060A-6B51-45A5-9EE0-023F48E7AB3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28.8</a:t>
            </a:r>
          </a:p>
        </p:txBody>
      </p:sp>
    </p:spTree>
    <p:extLst>
      <p:ext uri="{BB962C8B-B14F-4D97-AF65-F5344CB8AC3E}">
        <p14:creationId xmlns:p14="http://schemas.microsoft.com/office/powerpoint/2010/main" val="73448235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651</TotalTime>
  <Words>4845</Words>
  <Application>Microsoft Office PowerPoint</Application>
  <PresentationFormat>On-screen Show (4:3)</PresentationFormat>
  <Paragraphs>141</Paragraphs>
  <Slides>46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46</vt:i4>
      </vt:variant>
    </vt:vector>
  </HeadingPairs>
  <TitlesOfParts>
    <vt:vector size="50" baseType="lpstr">
      <vt:lpstr>Arial</vt:lpstr>
      <vt:lpstr>Arial Black</vt:lpstr>
      <vt:lpstr>Calibri</vt:lpstr>
      <vt:lpstr>Essential</vt:lpstr>
      <vt:lpstr>Biology</vt:lpstr>
      <vt:lpstr>Figure 28.1</vt:lpstr>
      <vt:lpstr>Figure 28.2</vt:lpstr>
      <vt:lpstr>Figure 28.3</vt:lpstr>
      <vt:lpstr>Figure 28.4</vt:lpstr>
      <vt:lpstr>Figure 28.5</vt:lpstr>
      <vt:lpstr>Figure 28.6</vt:lpstr>
      <vt:lpstr>Figure 28.7</vt:lpstr>
      <vt:lpstr>Figure 28.8</vt:lpstr>
      <vt:lpstr>Figure 28.9</vt:lpstr>
      <vt:lpstr>Figure 28.10</vt:lpstr>
      <vt:lpstr>Figure 28.11</vt:lpstr>
      <vt:lpstr>Figure 28.12</vt:lpstr>
      <vt:lpstr>Figure 28.13</vt:lpstr>
      <vt:lpstr>Figure 28.14</vt:lpstr>
      <vt:lpstr>Figure 28.15</vt:lpstr>
      <vt:lpstr>Figure 28.16</vt:lpstr>
      <vt:lpstr>Figure 28.17</vt:lpstr>
      <vt:lpstr>Figure 28.18</vt:lpstr>
      <vt:lpstr>Figure 28.19</vt:lpstr>
      <vt:lpstr>Figure 28.20</vt:lpstr>
      <vt:lpstr>Figure 28.21</vt:lpstr>
      <vt:lpstr>Figure 28.22</vt:lpstr>
      <vt:lpstr>Figure 28.23</vt:lpstr>
      <vt:lpstr>Figure 28.24</vt:lpstr>
      <vt:lpstr>Figure 28.25</vt:lpstr>
      <vt:lpstr>Figure 28.26</vt:lpstr>
      <vt:lpstr>Figure 28.27</vt:lpstr>
      <vt:lpstr>Figure 28.28</vt:lpstr>
      <vt:lpstr>Figure 28.29</vt:lpstr>
      <vt:lpstr>Figure 28.30</vt:lpstr>
      <vt:lpstr>Figure 28.31</vt:lpstr>
      <vt:lpstr>Figure 28.32</vt:lpstr>
      <vt:lpstr>Figure 28.33</vt:lpstr>
      <vt:lpstr>Figure 28.34</vt:lpstr>
      <vt:lpstr>Figure 28.35</vt:lpstr>
      <vt:lpstr>Figure 28.36</vt:lpstr>
      <vt:lpstr>Figure 28.37</vt:lpstr>
      <vt:lpstr>Figure 28.38</vt:lpstr>
      <vt:lpstr>Figure 28.39</vt:lpstr>
      <vt:lpstr>Figure 28.40</vt:lpstr>
      <vt:lpstr>Figure 28.41</vt:lpstr>
      <vt:lpstr>Figure 28.42</vt:lpstr>
      <vt:lpstr>Figure 28.43</vt:lpstr>
      <vt:lpstr>Figure 28.44</vt:lpstr>
      <vt:lpstr>Figure 28.45</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 Chapter 28 - INVERTEBRATES</dc:title>
  <dc:creator>Spuddy McSpare</dc:creator>
  <cp:lastModifiedBy>Conversion_02</cp:lastModifiedBy>
  <cp:revision>140</cp:revision>
  <dcterms:created xsi:type="dcterms:W3CDTF">2012-06-04T02:13:36Z</dcterms:created>
  <dcterms:modified xsi:type="dcterms:W3CDTF">2017-09-20T17:14:45Z</dcterms:modified>
</cp:coreProperties>
</file>