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3"/>
  </p:notesMasterIdLst>
  <p:handoutMasterIdLst>
    <p:handoutMasterId r:id="rId14"/>
  </p:handoutMasterIdLst>
  <p:sldIdLst>
    <p:sldId id="256" r:id="rId2"/>
    <p:sldId id="279" r:id="rId3"/>
    <p:sldId id="273" r:id="rId4"/>
    <p:sldId id="281" r:id="rId5"/>
    <p:sldId id="282" r:id="rId6"/>
    <p:sldId id="283" r:id="rId7"/>
    <p:sldId id="284" r:id="rId8"/>
    <p:sldId id="285" r:id="rId9"/>
    <p:sldId id="280" r:id="rId10"/>
    <p:sldId id="287"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71" autoAdjust="0"/>
    <p:restoredTop sz="94614" autoAdjust="0"/>
  </p:normalViewPr>
  <p:slideViewPr>
    <p:cSldViewPr snapToGrid="0" snapToObjects="1">
      <p:cViewPr varScale="1">
        <p:scale>
          <a:sx n="108" d="100"/>
          <a:sy n="108" d="100"/>
        </p:scale>
        <p:origin x="1500"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52E2A-E537-4DD3-AD47-BB7A46897398}" type="datetimeFigureOut">
              <a:rPr lang="en-US" smtClean="0"/>
              <a:t>09/19/17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28025B-D81C-4904-9F71-7BC36D85765C}" type="slidenum">
              <a:rPr lang="en-US" smtClean="0"/>
              <a:t>‹#›</a:t>
            </a:fld>
            <a:endParaRPr lang="en-US"/>
          </a:p>
        </p:txBody>
      </p:sp>
    </p:spTree>
    <p:extLst>
      <p:ext uri="{BB962C8B-B14F-4D97-AF65-F5344CB8AC3E}">
        <p14:creationId xmlns:p14="http://schemas.microsoft.com/office/powerpoint/2010/main" val="4262403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79B19C71-EC74-44AF-B27E-FC7DC3C3A61D}"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3333F43-3E86-47E4-BFBB-2476D384E1C6}" type="datetime4">
              <a:rPr lang="en-US" smtClean="0"/>
              <a:pPr/>
              <a:t>September 19,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6EAD5615-7F4F-4584-84D5-CC95918C321F}" type="datetime4">
              <a:rPr lang="en-US" smtClean="0"/>
              <a:pPr/>
              <a:t>September 19,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51DEABC-D766-4322-8E78-B830FAE35C72}" type="datetime4">
              <a:rPr lang="en-US" smtClean="0"/>
              <a:pPr/>
              <a:t>September 19, 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September 19, 2017</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ft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OpenStaxLogo" descr="openstax college logo">
            <a:extLst>
              <a:ext uri="{FF2B5EF4-FFF2-40B4-BE49-F238E27FC236}">
                <a16:creationId xmlns:a16="http://schemas.microsoft.com/office/drawing/2014/main" id="{70A99C18-BDAD-4C3E-BC12-6E60751EBF72}"/>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6" name="Figure" descr="Biology">
            <a:extLst>
              <a:ext uri="{FF2B5EF4-FFF2-40B4-BE49-F238E27FC236}">
                <a16:creationId xmlns:a16="http://schemas.microsoft.com/office/drawing/2014/main" id="{C9CE21F1-03E9-4072-B071-39B8232DF10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607826"/>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2000" b="1" cap="none" dirty="0">
                <a:solidFill>
                  <a:srgbClr val="212F62"/>
                </a:solidFill>
                <a:latin typeface="+mn-lt"/>
              </a:rPr>
              <a:t>Chapter 19 THE EVOLUTION OF POPULATIONS</a:t>
            </a:r>
          </a:p>
          <a:p>
            <a:pPr algn="ctr"/>
            <a:r>
              <a:rPr lang="en-US" sz="1600" cap="none" dirty="0">
                <a:solidFill>
                  <a:schemeClr val="tx1"/>
                </a:solidFill>
                <a:latin typeface="+mn-lt"/>
              </a:rPr>
              <a:t>PowerPoint Image Slideshow</a:t>
            </a:r>
          </a:p>
        </p:txBody>
      </p:sp>
      <p:sp>
        <p:nvSpPr>
          <p:cNvPr id="9" name="Title">
            <a:extLst>
              <a:ext uri="{FF2B5EF4-FFF2-40B4-BE49-F238E27FC236}">
                <a16:creationId xmlns:a16="http://schemas.microsoft.com/office/drawing/2014/main" id="{E3CC1899-1B92-49A3-B169-CD591EAEFD30}"/>
              </a:ext>
            </a:extLst>
          </p:cNvPr>
          <p:cNvSpPr>
            <a:spLocks noGrp="1"/>
          </p:cNvSpPr>
          <p:nvPr>
            <p:ph type="title" idx="4294967295"/>
          </p:nvPr>
        </p:nvSpPr>
        <p:spPr>
          <a:xfrm>
            <a:off x="0" y="693426"/>
            <a:ext cx="9144000" cy="734641"/>
          </a:xfrm>
        </p:spPr>
        <p:txBody>
          <a:bodyPr>
            <a:normAutofit/>
          </a:bodyPr>
          <a:lstStyle/>
          <a:p>
            <a:pPr algn="ctr"/>
            <a:r>
              <a:rPr lang="en-US" sz="3600" dirty="0"/>
              <a:t>Biology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04A0B517-ACBD-4A64-A69E-5F4CFD4C51A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Photo shows a mottled green and brown lizard sitting on a rock."/>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5203" b="-15203"/>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chemeClr val="tx1"/>
                </a:solidFill>
              </a:rPr>
              <a:t>A yellow-throated side-blotched lizard is smaller than either the blue-throated or orange-throated males and appears a bit like the females of the species, allowing it to sneak copulations. </a:t>
            </a:r>
            <a:r>
              <a:rPr lang="sk-SK" sz="1600" dirty="0">
                <a:solidFill>
                  <a:schemeClr val="tx1"/>
                </a:solidFill>
              </a:rPr>
              <a:t>(credit: “tinyfroglet”/Flickr)</a:t>
            </a:r>
            <a:endParaRPr lang="en-US" sz="1600" dirty="0">
              <a:solidFill>
                <a:schemeClr val="tx1"/>
              </a:solidFill>
            </a:endParaRP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19.9</a:t>
            </a:r>
          </a:p>
        </p:txBody>
      </p:sp>
      <p:pic>
        <p:nvPicPr>
          <p:cNvPr id="7" name="OpenStaxLogo" descr="openstax college logo">
            <a:extLst>
              <a:ext uri="{FF2B5EF4-FFF2-40B4-BE49-F238E27FC236}">
                <a16:creationId xmlns:a16="http://schemas.microsoft.com/office/drawing/2014/main" id="{0DBC31D2-595F-4C1B-B311-EA0999399DB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567732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E986194-32DE-470C-ABF0-D99FB1660A71}"/>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Sexual dimorphism is observed in </a:t>
            </a:r>
            <a:r>
              <a:rPr lang="en-US" sz="1600" dirty="0">
                <a:solidFill>
                  <a:srgbClr val="72A510"/>
                </a:solidFill>
              </a:rPr>
              <a:t>(a) </a:t>
            </a:r>
            <a:r>
              <a:rPr lang="en-US" sz="1600" dirty="0"/>
              <a:t>peacocks and peahens, </a:t>
            </a:r>
            <a:r>
              <a:rPr lang="en-US" sz="1600" dirty="0">
                <a:solidFill>
                  <a:srgbClr val="72A510"/>
                </a:solidFill>
              </a:rPr>
              <a:t>(b)</a:t>
            </a:r>
            <a:r>
              <a:rPr lang="en-US" sz="1600" dirty="0"/>
              <a:t> </a:t>
            </a:r>
            <a:r>
              <a:rPr lang="en-US" sz="1600" i="1" dirty="0" err="1"/>
              <a:t>Argiope</a:t>
            </a:r>
            <a:r>
              <a:rPr lang="en-US" sz="1600" i="1" dirty="0"/>
              <a:t> </a:t>
            </a:r>
            <a:r>
              <a:rPr lang="en-US" sz="1600" i="1" dirty="0" err="1"/>
              <a:t>appensa</a:t>
            </a:r>
            <a:r>
              <a:rPr lang="en-US" sz="1600" i="1" dirty="0"/>
              <a:t> </a:t>
            </a:r>
            <a:r>
              <a:rPr lang="en-US" sz="1600" dirty="0"/>
              <a:t>spiders (the female spider is the large one), and in </a:t>
            </a:r>
            <a:r>
              <a:rPr lang="en-US" sz="1600" dirty="0">
                <a:solidFill>
                  <a:srgbClr val="72A510"/>
                </a:solidFill>
              </a:rPr>
              <a:t>(c)</a:t>
            </a:r>
            <a:r>
              <a:rPr lang="en-US" sz="1600" dirty="0"/>
              <a:t> wood ducks. (credit “spiders”: modification of work by “Sanba38”/Wikimedia Commons; credit “duck”: modification of work by Kevin Cole)</a:t>
            </a:r>
          </a:p>
        </p:txBody>
      </p:sp>
      <p:pic>
        <p:nvPicPr>
          <p:cNvPr id="2" name="Figure" descr="The photo on the left shows a peacock with a bright blue body and flared tail feathers standing next to a brown, drab peahen. The middle photo shows a large female spider sitting on a web next to its male counterpart. The photo on the right shows a brightly colored male wood duck swimming next to a drab brown femal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6061" b="-16061"/>
          <a:stretch>
            <a:fillRect/>
          </a:stretch>
        </p:blipFill>
        <p:spPr/>
      </p:pic>
      <p:pic>
        <p:nvPicPr>
          <p:cNvPr id="9" name="OpenStaxLogo" descr="openstax college logo">
            <a:extLst>
              <a:ext uri="{FF2B5EF4-FFF2-40B4-BE49-F238E27FC236}">
                <a16:creationId xmlns:a16="http://schemas.microsoft.com/office/drawing/2014/main" id="{31383392-BEDE-4AEA-81C0-22AE5E555D2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19.10</a:t>
            </a:r>
          </a:p>
        </p:txBody>
      </p:sp>
    </p:spTree>
    <p:extLst>
      <p:ext uri="{BB962C8B-B14F-4D97-AF65-F5344CB8AC3E}">
        <p14:creationId xmlns:p14="http://schemas.microsoft.com/office/powerpoint/2010/main" val="303995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a:extLst>
              <a:ext uri="{FF2B5EF4-FFF2-40B4-BE49-F238E27FC236}">
                <a16:creationId xmlns:a16="http://schemas.microsoft.com/office/drawing/2014/main" id="{0C5524A9-DF8B-40D5-8799-F0332CDA8C07}"/>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fontScale="85000" lnSpcReduction="20000"/>
          </a:bodyPr>
          <a:lstStyle/>
          <a:p>
            <a:r>
              <a:rPr lang="en-US" sz="1600" dirty="0"/>
              <a:t>Living things may be single-celled or complex, multicellular organisms. They may be plants, animals, fungi, bacteria, or </a:t>
            </a:r>
            <a:r>
              <a:rPr lang="en-US" sz="1600" dirty="0" err="1"/>
              <a:t>archaea</a:t>
            </a:r>
            <a:r>
              <a:rPr lang="en-US" sz="1600" dirty="0"/>
              <a:t>. This diversity results from evolution. (credit “wolf”: modification of work by Gary Kramer; credit “coral”: modification of work by William </a:t>
            </a:r>
            <a:r>
              <a:rPr lang="en-US" sz="1600" dirty="0" err="1"/>
              <a:t>Harrigan</a:t>
            </a:r>
            <a:r>
              <a:rPr lang="en-US" sz="1600" dirty="0"/>
              <a:t>, NOAA; </a:t>
            </a:r>
            <a:r>
              <a:rPr lang="cs-CZ" sz="1600" dirty="0" err="1"/>
              <a:t>credit</a:t>
            </a:r>
            <a:r>
              <a:rPr lang="cs-CZ" sz="1600" dirty="0"/>
              <a:t> </a:t>
            </a:r>
            <a:r>
              <a:rPr lang="en-US" sz="1600" dirty="0"/>
              <a:t>“</a:t>
            </a:r>
            <a:r>
              <a:rPr lang="cs-CZ" sz="1600" dirty="0" err="1"/>
              <a:t>river</a:t>
            </a:r>
            <a:r>
              <a:rPr lang="en-US" sz="1600" dirty="0"/>
              <a:t>”</a:t>
            </a:r>
            <a:r>
              <a:rPr lang="cs-CZ" sz="1600" dirty="0"/>
              <a:t>: </a:t>
            </a:r>
            <a:r>
              <a:rPr lang="cs-CZ" sz="1600" dirty="0" err="1"/>
              <a:t>modification</a:t>
            </a:r>
            <a:r>
              <a:rPr lang="cs-CZ" sz="1600" dirty="0"/>
              <a:t> </a:t>
            </a:r>
            <a:r>
              <a:rPr lang="cs-CZ" sz="1600" dirty="0" err="1"/>
              <a:t>of</a:t>
            </a:r>
            <a:r>
              <a:rPr lang="cs-CZ" sz="1600" dirty="0"/>
              <a:t> </a:t>
            </a:r>
            <a:r>
              <a:rPr lang="cs-CZ" sz="1600" dirty="0" err="1"/>
              <a:t>work</a:t>
            </a:r>
            <a:r>
              <a:rPr lang="cs-CZ" sz="1600" dirty="0"/>
              <a:t> by Vojtěch Dostál; </a:t>
            </a:r>
            <a:r>
              <a:rPr lang="cs-CZ" sz="1600" dirty="0" err="1"/>
              <a:t>credit</a:t>
            </a:r>
            <a:r>
              <a:rPr lang="cs-CZ" sz="1600" dirty="0"/>
              <a:t> </a:t>
            </a:r>
            <a:r>
              <a:rPr lang="en-US" sz="1600" dirty="0"/>
              <a:t>“</a:t>
            </a:r>
            <a:r>
              <a:rPr lang="cs-CZ" sz="1600" dirty="0" err="1"/>
              <a:t>fish</a:t>
            </a:r>
            <a:r>
              <a:rPr lang="cs-CZ" sz="1600" dirty="0"/>
              <a:t>" </a:t>
            </a:r>
            <a:r>
              <a:rPr lang="cs-CZ" sz="1600" dirty="0" err="1"/>
              <a:t>modification</a:t>
            </a:r>
            <a:r>
              <a:rPr lang="cs-CZ" sz="1600" dirty="0"/>
              <a:t> </a:t>
            </a:r>
            <a:r>
              <a:rPr lang="cs-CZ" sz="1600" dirty="0" err="1"/>
              <a:t>of</a:t>
            </a:r>
            <a:r>
              <a:rPr lang="cs-CZ" sz="1600" dirty="0"/>
              <a:t> </a:t>
            </a:r>
            <a:r>
              <a:rPr lang="cs-CZ" sz="1600" dirty="0" err="1"/>
              <a:t>work</a:t>
            </a:r>
            <a:r>
              <a:rPr lang="cs-CZ" sz="1600" dirty="0"/>
              <a:t> by Christian </a:t>
            </a:r>
            <a:r>
              <a:rPr lang="en-US" sz="1600" dirty="0" err="1"/>
              <a:t>Mehlführer</a:t>
            </a:r>
            <a:r>
              <a:rPr lang="en-US" sz="1600" dirty="0"/>
              <a:t>; credit “mushroom”: modification of work by Cory </a:t>
            </a:r>
            <a:r>
              <a:rPr lang="en-US" sz="1600" dirty="0" err="1"/>
              <a:t>Zanker</a:t>
            </a:r>
            <a:r>
              <a:rPr lang="en-US" sz="1600" dirty="0"/>
              <a:t>; credit “tree”: modification of work by Joseph </a:t>
            </a:r>
            <a:r>
              <a:rPr lang="en-US" sz="1600" dirty="0" err="1"/>
              <a:t>Kranak</a:t>
            </a:r>
            <a:r>
              <a:rPr lang="en-US" sz="1600" dirty="0"/>
              <a:t>; credit “bee”: modification of work by Cory </a:t>
            </a:r>
            <a:r>
              <a:rPr lang="en-US" sz="1600" dirty="0" err="1"/>
              <a:t>Zanker</a:t>
            </a:r>
            <a:r>
              <a:rPr lang="en-US" sz="1600" dirty="0"/>
              <a:t>)</a:t>
            </a:r>
          </a:p>
        </p:txBody>
      </p:sp>
      <p:pic>
        <p:nvPicPr>
          <p:cNvPr id="2" name="Figure" descr="This photo collage shows a wolf, a cucumber-shaped protozoan, a sea sponge, a slime mold, lichen, the shore of a lake with algae and trees, a spiny lion fish, a mushroom, a sequoia, and a bumblebee drinking nectar from a flowe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1870" r="-11870"/>
          <a:stretch>
            <a:fillRect/>
          </a:stretch>
        </p:blipFill>
        <p:spPr/>
      </p:pic>
      <p:pic>
        <p:nvPicPr>
          <p:cNvPr id="9" name="OpenStaxLogo" descr="openstax college logo">
            <a:extLst>
              <a:ext uri="{FF2B5EF4-FFF2-40B4-BE49-F238E27FC236}">
                <a16:creationId xmlns:a16="http://schemas.microsoft.com/office/drawing/2014/main" id="{3EC2BCE7-1982-4835-BE4C-190DA290EF7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19.1</a:t>
            </a:r>
          </a:p>
        </p:txBody>
      </p:sp>
    </p:spTree>
    <p:extLst>
      <p:ext uri="{BB962C8B-B14F-4D97-AF65-F5344CB8AC3E}">
        <p14:creationId xmlns:p14="http://schemas.microsoft.com/office/powerpoint/2010/main" val="3030085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226A1CD-F2E6-4C38-8127-194746522F1F}"/>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chemeClr val="tx1"/>
                </a:solidFill>
              </a:rPr>
              <a:t>When populations are in the Hardy-Weinberg equilibrium, the allelic frequency is stable from generation to generation and the distribution of alleles can be determined from the Hardy-Weinberg equation. If the allelic frequency measured in the field differs from the predicted value, scientists can make inferences about what evolutionary forces are at play.</a:t>
            </a:r>
          </a:p>
        </p:txBody>
      </p:sp>
      <p:pic>
        <p:nvPicPr>
          <p:cNvPr id="2" name="Figure" descr="The Hardy-Weinberg principle is used to predict the genotypic distribution of offspring in a given population. In the example given, pea plants have two different alleles for pea color. The dominant capital Y allele results in yellow pea color, and the recessive small y allele results in green pea color. The distribution of individuals in a population of 500 is given. Of the 500 individuals, 245 are homozygous dominant (capital Y capital Y) and produce yellow peas. 210 are heterozygous (capital Y small y) and also produce yellow peas. 45 are homozygous recessive (small y small y) and produce green peas. The frequencies of homozygous dominant, heterozygous, and homozygous recessive individuals are 0.49, 0.42, and 0.09, respectively.  Each of the 500 individuals provides two alleles to the gene pool, or 1000 total. The 245 homozygous dominant individuals provide two capital Y alleles to the gene pool, or 490 total. The 210 heterozygous individuals provide 210 capital Y and 210 small y alleles to the gene pool. The 45 homozygous recessive individuals provide two small y alleles to the gene pool, or 90 total. The number of capital Y alleles is 490 from homozygous dominant individuals plus 210 from homozygous recessive individuals, or 700 total. The number of small y alleles is 210 from heterozygous individuals plus 90 from homozygous recessive individuals, or 300 total.  The allelic frequency is calculated by dividing the number of each allele by the total number of alleles in the gene pool. For the capital Y allele, the allelic frequency is 700 divided by 1000, or 0.7; this allelic frequency is called p. For the small y allele the allelic frequency is 300 divided by 1000, or 0.3; the allelic frequency is called q.  Hardy-Weinberg analysis is used to determine the genotypic frequency in the offspring. The Hardy-Wienberg equation is p-squared plus 2pq plus q-squared equals 1. For the population given, the frequency is 0.7-squared plus 2 times .7 times .3 plus .3-squared equals one. The value for p-squared, 0.49, is the predicted frequency of homozygous dominant (capital Y capital Y) individuals. The value for 2pq, 0.42, is the predicted frequency of heterozygous (capital Y small y) individuals. The value for q-squared, .09, is the predicted frequency of homozygous recessive individuals. Note that the predicted frequency of genotypes in the offspring is the same as the frequency of genotypes in the parent population. If all the genotypic frequencies, .49 plus .42 plus .09, are added together, the result is on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93" b="-593"/>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ADD2D3E8-5152-45A2-A720-7ADFE2AA65D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19.2</a:t>
            </a:r>
          </a:p>
        </p:txBody>
      </p:sp>
    </p:spTree>
    <p:extLst>
      <p:ext uri="{BB962C8B-B14F-4D97-AF65-F5344CB8AC3E}">
        <p14:creationId xmlns:p14="http://schemas.microsoft.com/office/powerpoint/2010/main" val="328509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F773937E-9035-4283-9E2F-95CDE8FB8F7C}"/>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distribution of phenotypes in this litter of kittens illustrates population variation. </a:t>
            </a:r>
            <a:r>
              <a:rPr lang="de-DE" sz="1600" dirty="0"/>
              <a:t>(</a:t>
            </a:r>
            <a:r>
              <a:rPr lang="de-DE" sz="1600" dirty="0" err="1"/>
              <a:t>credit</a:t>
            </a:r>
            <a:r>
              <a:rPr lang="de-DE" sz="1600" dirty="0"/>
              <a:t>: Pieter </a:t>
            </a:r>
            <a:r>
              <a:rPr lang="de-DE" sz="1600" dirty="0" err="1"/>
              <a:t>Lanser</a:t>
            </a:r>
            <a:r>
              <a:rPr lang="de-DE" sz="1600" dirty="0"/>
              <a:t>)</a:t>
            </a:r>
            <a:endParaRPr lang="en-US" sz="1600" dirty="0"/>
          </a:p>
        </p:txBody>
      </p:sp>
      <p:pic>
        <p:nvPicPr>
          <p:cNvPr id="2" name="Figure" descr="This photo shows four kittens in a basket: two are gray, black, orange, and white, the third cat is orange and white, and the fourth cat is black."/>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647" r="-26647"/>
          <a:stretch>
            <a:fillRect/>
          </a:stretch>
        </p:blipFill>
        <p:spPr/>
      </p:pic>
      <p:pic>
        <p:nvPicPr>
          <p:cNvPr id="9" name="OpenStaxLogo" descr="openstax college logo">
            <a:extLst>
              <a:ext uri="{FF2B5EF4-FFF2-40B4-BE49-F238E27FC236}">
                <a16:creationId xmlns:a16="http://schemas.microsoft.com/office/drawing/2014/main" id="{E58E35E1-442A-4847-AC8E-89A14A55F2AC}"/>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19.3</a:t>
            </a:r>
          </a:p>
        </p:txBody>
      </p:sp>
    </p:spTree>
    <p:extLst>
      <p:ext uri="{BB962C8B-B14F-4D97-AF65-F5344CB8AC3E}">
        <p14:creationId xmlns:p14="http://schemas.microsoft.com/office/powerpoint/2010/main" val="262223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6DFCDAD4-CCE6-489E-8666-4C2E614D24FE}"/>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pic>
        <p:nvPicPr>
          <p:cNvPr id="2" name="Figure" descr="A population has 10 rabbits. 2 of these rabbits are homozygous dominant for the B allele and have brown coat color. 6 are heterozygous and also have brown coat color. Two are homozygous recessive and have white coat color. The frequency of the capital B allele, p, is .5 and the frequency of the small b allele, q, is also .5.Only 5 of the rabbits, including 2 homozygous dominant and 3 heterozygous individuals, produce offspring. 5 of the resulting offspring are homozygous dominant, 4 are heterozygous, and 1 is homozygous recessive. The frequency of alleles in the second generation is p=.7 and q=.3. Only 2 rabbits in the second generation produce offspring, and both of these are homozygous dominant. As a result, the recessive small b allele is lost in the third generation, and all of the rabbits are heterozygous dominant with brown coat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40909" r="-40909"/>
          <a:stretch>
            <a:fillRect/>
          </a:stretch>
        </p:blipFill>
        <p:spPr>
          <a:xfrm>
            <a:off x="4489450" y="1108075"/>
            <a:ext cx="4030663" cy="5256213"/>
          </a:xfrm>
        </p:spPr>
      </p:pic>
      <p:sp>
        <p:nvSpPr>
          <p:cNvPr id="14" name="Figure Legend"/>
          <p:cNvSpPr>
            <a:spLocks noGrp="1"/>
          </p:cNvSpPr>
          <p:nvPr>
            <p:ph type="body" sz="quarter" idx="14"/>
          </p:nvPr>
        </p:nvSpPr>
        <p:spPr>
          <a:xfrm>
            <a:off x="457200" y="1107617"/>
            <a:ext cx="3913188" cy="5256973"/>
          </a:xfrm>
        </p:spPr>
        <p:txBody>
          <a:bodyPr>
            <a:noAutofit/>
          </a:bodyPr>
          <a:lstStyle/>
          <a:p>
            <a:r>
              <a:rPr lang="en-US" sz="1600" dirty="0">
                <a:solidFill>
                  <a:srgbClr val="000000"/>
                </a:solidFill>
              </a:rPr>
              <a:t>Genetic drift in a population can lead to the elimination of an allele from a population by chance. In this example, rabbits with the brown coat color allele (</a:t>
            </a:r>
            <a:r>
              <a:rPr lang="en-US" sz="1600" i="1" dirty="0">
                <a:solidFill>
                  <a:srgbClr val="000000"/>
                </a:solidFill>
              </a:rPr>
              <a:t>B</a:t>
            </a:r>
            <a:r>
              <a:rPr lang="en-US" sz="1600" dirty="0">
                <a:solidFill>
                  <a:srgbClr val="000000"/>
                </a:solidFill>
              </a:rPr>
              <a:t>) are dominant over rabbits with the white coat color allele (</a:t>
            </a:r>
            <a:r>
              <a:rPr lang="en-US" sz="1600" i="1" dirty="0">
                <a:solidFill>
                  <a:srgbClr val="000000"/>
                </a:solidFill>
              </a:rPr>
              <a:t>b</a:t>
            </a:r>
            <a:r>
              <a:rPr lang="en-US" sz="1600" dirty="0">
                <a:solidFill>
                  <a:srgbClr val="000000"/>
                </a:solidFill>
              </a:rPr>
              <a:t>). In the first generation, the two alleles occur with equal frequency in the population, resulting in p and q values of .5. Only half of the individuals reproduce, resulting in a second generation with p and q values of .7 and .3, respectively. Only two individuals in the second generation reproduce, and by chance these individuals are homozygous dominant for brown coat color. As a result, in the third generation the recessive </a:t>
            </a:r>
            <a:r>
              <a:rPr lang="en-US" sz="1600" i="1" dirty="0">
                <a:solidFill>
                  <a:srgbClr val="000000"/>
                </a:solidFill>
              </a:rPr>
              <a:t>b</a:t>
            </a:r>
            <a:r>
              <a:rPr lang="en-US" sz="1600" b="1" dirty="0">
                <a:solidFill>
                  <a:srgbClr val="000000"/>
                </a:solidFill>
              </a:rPr>
              <a:t> </a:t>
            </a:r>
            <a:r>
              <a:rPr lang="ro-RO" sz="1600" dirty="0">
                <a:solidFill>
                  <a:srgbClr val="000000"/>
                </a:solidFill>
              </a:rPr>
              <a:t>allele is lost.</a:t>
            </a:r>
            <a:endParaRPr lang="en-US" sz="1600" dirty="0">
              <a:solidFill>
                <a:srgbClr val="000000"/>
              </a:solidFill>
            </a:endParaRPr>
          </a:p>
        </p:txBody>
      </p:sp>
      <p:sp>
        <p:nvSpPr>
          <p:cNvPr id="5" name="Figure Number"/>
          <p:cNvSpPr>
            <a:spLocks noGrp="1"/>
          </p:cNvSpPr>
          <p:nvPr>
            <p:ph type="title"/>
          </p:nvPr>
        </p:nvSpPr>
        <p:spPr/>
        <p:txBody>
          <a:bodyPr>
            <a:normAutofit/>
          </a:bodyPr>
          <a:lstStyle/>
          <a:p>
            <a:pPr algn="r"/>
            <a:r>
              <a:rPr lang="en-US" sz="2400" dirty="0">
                <a:solidFill>
                  <a:srgbClr val="6CB255"/>
                </a:solidFill>
              </a:rPr>
              <a:t>Figure 19.4</a:t>
            </a:r>
          </a:p>
        </p:txBody>
      </p:sp>
      <p:pic>
        <p:nvPicPr>
          <p:cNvPr id="7" name="OpenStaxLogo" descr="openstax college logo">
            <a:extLst>
              <a:ext uri="{FF2B5EF4-FFF2-40B4-BE49-F238E27FC236}">
                <a16:creationId xmlns:a16="http://schemas.microsoft.com/office/drawing/2014/main" id="{3B9CC6ED-759D-4B07-9B5D-915C699EF2C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80695" y="241326"/>
            <a:ext cx="1051734" cy="751709"/>
          </a:xfrm>
          <a:prstGeom prst="rect">
            <a:avLst/>
          </a:prstGeom>
        </p:spPr>
      </p:pic>
    </p:spTree>
    <p:extLst>
      <p:ext uri="{BB962C8B-B14F-4D97-AF65-F5344CB8AC3E}">
        <p14:creationId xmlns:p14="http://schemas.microsoft.com/office/powerpoint/2010/main" val="2703262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E29B41B-A2E6-4194-AF87-E555A4D732BE}"/>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A chance event or catastrophe can reduce the genetic variability within a population.</a:t>
            </a:r>
          </a:p>
        </p:txBody>
      </p:sp>
      <p:pic>
        <p:nvPicPr>
          <p:cNvPr id="2" name="Figure" descr="This illustration shows a narrow-neck bottle filled with red, orange, and green marbles. The bottle is tipped so the marbles pour into a glass. Because of the bottleneck, only seven marbles escape, and these are all orange and green. The marbles in the bottle represent the original population, and the marbles in the glass represent the surviving population. Because of the bottleneck effect, the surviving population is less diverse than the original population."/>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57348" r="-57348"/>
          <a:stretch>
            <a:fillRect/>
          </a:stretch>
        </p:blipFill>
        <p:spPr/>
      </p:pic>
      <p:pic>
        <p:nvPicPr>
          <p:cNvPr id="9" name="OpenStaxLogo" descr="openstax college logo">
            <a:extLst>
              <a:ext uri="{FF2B5EF4-FFF2-40B4-BE49-F238E27FC236}">
                <a16:creationId xmlns:a16="http://schemas.microsoft.com/office/drawing/2014/main" id="{53E33044-77CB-4719-A6B4-CB3E3C04B2FD}"/>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19.5</a:t>
            </a:r>
          </a:p>
        </p:txBody>
      </p:sp>
    </p:spTree>
    <p:extLst>
      <p:ext uri="{BB962C8B-B14F-4D97-AF65-F5344CB8AC3E}">
        <p14:creationId xmlns:p14="http://schemas.microsoft.com/office/powerpoint/2010/main" val="1050851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239D5431-E491-4569-9D0F-E87F7614F969}"/>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Gene flow can occur when an individual travels from one geographic location to another.</a:t>
            </a:r>
          </a:p>
        </p:txBody>
      </p:sp>
      <p:pic>
        <p:nvPicPr>
          <p:cNvPr id="2" name="Figure" descr="This illustration shows an individual from a population of brown insects traveling toward a population of green insects."/>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5801" r="-5801"/>
          <a:stretch>
            <a:fillRect/>
          </a:stretch>
        </p:blipFill>
        <p:spPr/>
      </p:pic>
      <p:pic>
        <p:nvPicPr>
          <p:cNvPr id="9" name="OpenStaxLogo" descr="openstax college logo">
            <a:extLst>
              <a:ext uri="{FF2B5EF4-FFF2-40B4-BE49-F238E27FC236}">
                <a16:creationId xmlns:a16="http://schemas.microsoft.com/office/drawing/2014/main" id="{F9DE065F-ADD3-497F-B9B7-FC7B7713F2C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19.6</a:t>
            </a:r>
          </a:p>
        </p:txBody>
      </p:sp>
    </p:spTree>
    <p:extLst>
      <p:ext uri="{BB962C8B-B14F-4D97-AF65-F5344CB8AC3E}">
        <p14:creationId xmlns:p14="http://schemas.microsoft.com/office/powerpoint/2010/main" val="4100073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1DA8CB53-232A-41CA-81F7-EEDCC7216088}"/>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The sex of the American alligator (</a:t>
            </a:r>
            <a:r>
              <a:rPr lang="en-US" sz="1600" i="1" dirty="0"/>
              <a:t>Alligator </a:t>
            </a:r>
            <a:r>
              <a:rPr lang="en-US" sz="1600" i="1" dirty="0" err="1"/>
              <a:t>mississippiensis</a:t>
            </a:r>
            <a:r>
              <a:rPr lang="en-US" sz="1600" dirty="0"/>
              <a:t>) is determined by the temperature at which the eggs are incubated. Eggs incubated at 30°C produce females, and eggs incubated at 33°C produce males. (credit: Steve </a:t>
            </a:r>
            <a:r>
              <a:rPr lang="en-US" sz="1600" dirty="0" err="1"/>
              <a:t>Hillebrand</a:t>
            </a:r>
            <a:r>
              <a:rPr lang="en-US" sz="1600" dirty="0"/>
              <a:t>, USFWS)</a:t>
            </a:r>
          </a:p>
        </p:txBody>
      </p:sp>
      <p:pic>
        <p:nvPicPr>
          <p:cNvPr id="2" name="Figure" descr="This photo shows a person holding a baby alligato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26859" r="-26859"/>
          <a:stretch>
            <a:fillRect/>
          </a:stretch>
        </p:blipFill>
        <p:spPr/>
      </p:pic>
      <p:pic>
        <p:nvPicPr>
          <p:cNvPr id="9" name="OpenStaxLogo" descr="openstax college logo">
            <a:extLst>
              <a:ext uri="{FF2B5EF4-FFF2-40B4-BE49-F238E27FC236}">
                <a16:creationId xmlns:a16="http://schemas.microsoft.com/office/drawing/2014/main" id="{2FF2B3DA-7BFF-4579-AE18-CC87254C6C28}"/>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lstStyle/>
          <a:p>
            <a:r>
              <a:rPr lang="en-US" dirty="0"/>
              <a:t>Figure 19.7</a:t>
            </a:r>
          </a:p>
        </p:txBody>
      </p:sp>
    </p:spTree>
    <p:extLst>
      <p:ext uri="{BB962C8B-B14F-4D97-AF65-F5344CB8AC3E}">
        <p14:creationId xmlns:p14="http://schemas.microsoft.com/office/powerpoint/2010/main" val="1192451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Disclaimer">
            <a:extLst>
              <a:ext uri="{FF2B5EF4-FFF2-40B4-BE49-F238E27FC236}">
                <a16:creationId xmlns:a16="http://schemas.microsoft.com/office/drawing/2014/main" id="{58B14255-B68C-4C8C-B03B-7C7065189CC7}"/>
              </a:ext>
            </a:extLst>
          </p:cNvPr>
          <p:cNvSpPr>
            <a:spLocks noGrp="1"/>
          </p:cNvSpPr>
          <p:nvPr>
            <p:ph type="ftr" sz="quarter" idx="11"/>
          </p:nvPr>
        </p:nvSpPr>
        <p:spPr>
          <a:xfrm>
            <a:off x="701964" y="6492875"/>
            <a:ext cx="7818148" cy="283845"/>
          </a:xfrm>
        </p:spPr>
        <p:txBody>
          <a:bodyPr/>
          <a:lstStyle/>
          <a:p>
            <a:r>
              <a:rPr lang="en-US" sz="800" dirty="0"/>
              <a:t>This </a:t>
            </a:r>
            <a:r>
              <a:rPr lang="en-US" sz="800" dirty="0" err="1"/>
              <a:t>OpenStax</a:t>
            </a:r>
            <a:r>
              <a:rPr lang="en-US" sz="800" dirty="0"/>
              <a:t> ancillary resource is © Rice University under a CC-BY 4.0 International license; it may be reproduced or modified but must be attributed to </a:t>
            </a:r>
            <a:r>
              <a:rPr lang="en-US" sz="800" dirty="0" err="1"/>
              <a:t>OpenStax</a:t>
            </a:r>
            <a:r>
              <a:rPr lang="en-US" sz="800" dirty="0"/>
              <a:t>, Rice University and any changes must be noted. Any images credited to other sources are similarly available for reproduction, but must be attributed to their sources.</a:t>
            </a:r>
          </a:p>
        </p:txBody>
      </p:sp>
      <p:sp>
        <p:nvSpPr>
          <p:cNvPr id="14" name="Figure Legend"/>
          <p:cNvSpPr>
            <a:spLocks noGrp="1"/>
          </p:cNvSpPr>
          <p:nvPr>
            <p:ph type="body" sz="quarter" idx="14"/>
          </p:nvPr>
        </p:nvSpPr>
        <p:spPr>
          <a:xfrm>
            <a:off x="4606925" y="1107617"/>
            <a:ext cx="3913188" cy="5256973"/>
          </a:xfrm>
        </p:spPr>
        <p:txBody>
          <a:bodyPr>
            <a:noAutofit/>
          </a:bodyPr>
          <a:lstStyle/>
          <a:p>
            <a:r>
              <a:rPr lang="en-US" sz="1600" dirty="0">
                <a:solidFill>
                  <a:srgbClr val="000000"/>
                </a:solidFill>
              </a:rPr>
              <a:t>Figure 19.8 Different types of natural selection can impact the distribution of phenotypes within a population. In </a:t>
            </a:r>
            <a:r>
              <a:rPr lang="en-US" sz="1600" dirty="0">
                <a:solidFill>
                  <a:srgbClr val="72A510"/>
                </a:solidFill>
              </a:rPr>
              <a:t>(a)</a:t>
            </a:r>
            <a:r>
              <a:rPr lang="en-US" sz="1600" dirty="0">
                <a:solidFill>
                  <a:srgbClr val="000000"/>
                </a:solidFill>
              </a:rPr>
              <a:t> stabilizing selection, an average phenotype is favored. In </a:t>
            </a:r>
            <a:r>
              <a:rPr lang="en-US" sz="1600" dirty="0">
                <a:solidFill>
                  <a:srgbClr val="72A510"/>
                </a:solidFill>
              </a:rPr>
              <a:t>(b)</a:t>
            </a:r>
            <a:r>
              <a:rPr lang="en-US" sz="1600" dirty="0">
                <a:solidFill>
                  <a:srgbClr val="000000"/>
                </a:solidFill>
              </a:rPr>
              <a:t> directional selection, a change in the environment shifts the spectrum of phenotypes observed. In </a:t>
            </a:r>
            <a:r>
              <a:rPr lang="en-US" sz="1600" dirty="0">
                <a:solidFill>
                  <a:srgbClr val="72A510"/>
                </a:solidFill>
              </a:rPr>
              <a:t>(c)</a:t>
            </a:r>
            <a:r>
              <a:rPr lang="en-US" sz="1600" dirty="0">
                <a:solidFill>
                  <a:srgbClr val="000000"/>
                </a:solidFill>
              </a:rPr>
              <a:t> diversifying selection, two or more extreme phenotypes are selected for, while the average phenotype is selected against.</a:t>
            </a:r>
          </a:p>
        </p:txBody>
      </p:sp>
      <p:pic>
        <p:nvPicPr>
          <p:cNvPr id="2" name="Figure" descr="Part (a) shows a robin clutch size as an example of stabilizing selection. Robins typically lay four eggs. Larger clutches may result in malnourished chicks, while smaller clutches may result in no viable offspring. A wide bell curve indicates that, in the original population, there was a lot of variability in clutch size. Overlaying this wide bell curve is a narrow one that represents the clutch size after natural selection, which is much less variable. Part (b) shows moth color as an example of directional selection. Light-colored pepper moths are better camouflaged against a pristine environment, while dark-colored peppered moths are better camouflaged against a sooty environment. Thus, as the Industrial Revolution progressed in nineteenth-century England, the color of the moth population shifted from light to dark, an example of directional selection. A bell curve representing the original population and one representing the population after natural selection only slightly overlap. Part (c) shows rabbit coat color as an example of diversifying selection. In this hypothetical example, gray and Himalayan (gray and white) rabbits are better able to blend into their rocky environment than white ones. The original population is represented by a bell curve in which white is the most common coat color, while gray and Himalayan colors, on the right and left flank of the curve, are less common. After natural selection, the bell curve splits into two peaks, indicating gray and Himalayan coat color have become more common than the intermediate white coat color."/>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2797" b="-2797"/>
          <a:stretch>
            <a:fillRect/>
          </a:stretch>
        </p:blipFill>
        <p:spPr>
          <a:xfrm>
            <a:off x="457200" y="1108075"/>
            <a:ext cx="4032250" cy="5256213"/>
          </a:xfrm>
        </p:spPr>
      </p:pic>
      <p:pic>
        <p:nvPicPr>
          <p:cNvPr id="7" name="OpenStaxLogo" descr="openstax college logo">
            <a:extLst>
              <a:ext uri="{FF2B5EF4-FFF2-40B4-BE49-F238E27FC236}">
                <a16:creationId xmlns:a16="http://schemas.microsoft.com/office/drawing/2014/main" id="{934283D4-32B7-4764-AF02-E5175694C8B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32182"/>
            <a:ext cx="1051734" cy="751709"/>
          </a:xfrm>
          <a:prstGeom prst="rect">
            <a:avLst/>
          </a:prstGeom>
        </p:spPr>
      </p:pic>
      <p:sp>
        <p:nvSpPr>
          <p:cNvPr id="5" name="Figure Number"/>
          <p:cNvSpPr>
            <a:spLocks noGrp="1"/>
          </p:cNvSpPr>
          <p:nvPr>
            <p:ph type="title"/>
          </p:nvPr>
        </p:nvSpPr>
        <p:spPr/>
        <p:txBody>
          <a:bodyPr>
            <a:normAutofit/>
          </a:bodyPr>
          <a:lstStyle/>
          <a:p>
            <a:r>
              <a:rPr lang="en-US" sz="2400" dirty="0">
                <a:solidFill>
                  <a:srgbClr val="6CB255"/>
                </a:solidFill>
              </a:rPr>
              <a:t>Figure 19.8</a:t>
            </a:r>
          </a:p>
        </p:txBody>
      </p:sp>
    </p:spTree>
    <p:extLst>
      <p:ext uri="{BB962C8B-B14F-4D97-AF65-F5344CB8AC3E}">
        <p14:creationId xmlns:p14="http://schemas.microsoft.com/office/powerpoint/2010/main" val="169538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344</TotalTime>
  <Words>1174</Words>
  <Application>Microsoft Office PowerPoint</Application>
  <PresentationFormat>On-screen Show (4:3)</PresentationFormat>
  <Paragraphs>33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Arial Black</vt:lpstr>
      <vt:lpstr>Calibri</vt:lpstr>
      <vt:lpstr>Essential</vt:lpstr>
      <vt:lpstr>Biology</vt:lpstr>
      <vt:lpstr>Figure 19.1</vt:lpstr>
      <vt:lpstr>Figure 19.2</vt:lpstr>
      <vt:lpstr>Figure 19.3</vt:lpstr>
      <vt:lpstr>Figure 19.4</vt:lpstr>
      <vt:lpstr>Figure 19.5</vt:lpstr>
      <vt:lpstr>Figure 19.6</vt:lpstr>
      <vt:lpstr>Figure 19.7</vt:lpstr>
      <vt:lpstr>Figure 19.8</vt:lpstr>
      <vt:lpstr>Figure 19.9</vt:lpstr>
      <vt:lpstr>Figure 19.10</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Biology - Chapter 19 - THE EVOLUTION OF POPULATIONS</dc:title>
  <dc:creator>Spuddy McSpare</dc:creator>
  <cp:lastModifiedBy>Conversion_02</cp:lastModifiedBy>
  <cp:revision>58</cp:revision>
  <dcterms:created xsi:type="dcterms:W3CDTF">2012-06-04T02:13:36Z</dcterms:created>
  <dcterms:modified xsi:type="dcterms:W3CDTF">2017-09-19T16:30:20Z</dcterms:modified>
</cp:coreProperties>
</file>