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4"/>
  </p:notesMasterIdLst>
  <p:handoutMasterIdLst>
    <p:handoutMasterId r:id="rId35"/>
  </p:handoutMasterIdLst>
  <p:sldIdLst>
    <p:sldId id="256" r:id="rId2"/>
    <p:sldId id="314" r:id="rId3"/>
    <p:sldId id="277" r:id="rId4"/>
    <p:sldId id="280" r:id="rId5"/>
    <p:sldId id="281" r:id="rId6"/>
    <p:sldId id="285" r:id="rId7"/>
    <p:sldId id="315" r:id="rId8"/>
    <p:sldId id="284" r:id="rId9"/>
    <p:sldId id="316" r:id="rId10"/>
    <p:sldId id="287" r:id="rId11"/>
    <p:sldId id="288" r:id="rId12"/>
    <p:sldId id="290" r:id="rId13"/>
    <p:sldId id="317" r:id="rId14"/>
    <p:sldId id="289" r:id="rId15"/>
    <p:sldId id="293" r:id="rId16"/>
    <p:sldId id="296" r:id="rId17"/>
    <p:sldId id="292" r:id="rId18"/>
    <p:sldId id="298" r:id="rId19"/>
    <p:sldId id="278" r:id="rId20"/>
    <p:sldId id="297" r:id="rId21"/>
    <p:sldId id="303" r:id="rId22"/>
    <p:sldId id="318" r:id="rId23"/>
    <p:sldId id="307" r:id="rId24"/>
    <p:sldId id="301" r:id="rId25"/>
    <p:sldId id="302" r:id="rId26"/>
    <p:sldId id="308" r:id="rId27"/>
    <p:sldId id="305" r:id="rId28"/>
    <p:sldId id="304" r:id="rId29"/>
    <p:sldId id="309" r:id="rId30"/>
    <p:sldId id="310" r:id="rId31"/>
    <p:sldId id="311" r:id="rId32"/>
    <p:sldId id="3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3" autoAdjust="0"/>
    <p:restoredTop sz="93540" autoAdjust="0"/>
  </p:normalViewPr>
  <p:slideViewPr>
    <p:cSldViewPr snapToGrid="0" snapToObjects="1">
      <p:cViewPr varScale="1">
        <p:scale>
          <a:sx n="90" d="100"/>
          <a:sy n="90" d="100"/>
        </p:scale>
        <p:origin x="172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9/28/17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80174-3AC7-9D4B-9CFA-B82D2B19A785}" type="datetimeFigureOut">
              <a:rPr lang="en-US" smtClean="0"/>
              <a:t>9/28/17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4F1BB-9C7A-BC47-BBDE-D9DBA3D3BB9B}" type="slidenum">
              <a:rPr lang="en-US" smtClean="0"/>
              <a:t>‹#›</a:t>
            </a:fld>
            <a:endParaRPr lang="en-US"/>
          </a:p>
        </p:txBody>
      </p:sp>
    </p:spTree>
    <p:extLst>
      <p:ext uri="{BB962C8B-B14F-4D97-AF65-F5344CB8AC3E}">
        <p14:creationId xmlns:p14="http://schemas.microsoft.com/office/powerpoint/2010/main" val="1959124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4F1BB-9C7A-BC47-BBDE-D9DBA3D3BB9B}" type="slidenum">
              <a:rPr lang="en-US" smtClean="0"/>
              <a:t>3</a:t>
            </a:fld>
            <a:endParaRPr lang="en-US"/>
          </a:p>
        </p:txBody>
      </p:sp>
    </p:spTree>
    <p:extLst>
      <p:ext uri="{BB962C8B-B14F-4D97-AF65-F5344CB8AC3E}">
        <p14:creationId xmlns:p14="http://schemas.microsoft.com/office/powerpoint/2010/main" val="27512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4F1BB-9C7A-BC47-BBDE-D9DBA3D3BB9B}" type="slidenum">
              <a:rPr lang="en-US" smtClean="0"/>
              <a:t>8</a:t>
            </a:fld>
            <a:endParaRPr lang="en-US"/>
          </a:p>
        </p:txBody>
      </p:sp>
    </p:spTree>
    <p:extLst>
      <p:ext uri="{BB962C8B-B14F-4D97-AF65-F5344CB8AC3E}">
        <p14:creationId xmlns:p14="http://schemas.microsoft.com/office/powerpoint/2010/main" val="73877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4F1BB-9C7A-BC47-BBDE-D9DBA3D3BB9B}" type="slidenum">
              <a:rPr lang="en-US" smtClean="0"/>
              <a:t>19</a:t>
            </a:fld>
            <a:endParaRPr lang="en-US"/>
          </a:p>
        </p:txBody>
      </p:sp>
    </p:spTree>
    <p:extLst>
      <p:ext uri="{BB962C8B-B14F-4D97-AF65-F5344CB8AC3E}">
        <p14:creationId xmlns:p14="http://schemas.microsoft.com/office/powerpoint/2010/main" val="264196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4F1BB-9C7A-BC47-BBDE-D9DBA3D3BB9B}" type="slidenum">
              <a:rPr lang="en-US" smtClean="0"/>
              <a:t>29</a:t>
            </a:fld>
            <a:endParaRPr lang="en-US"/>
          </a:p>
        </p:txBody>
      </p:sp>
    </p:spTree>
    <p:extLst>
      <p:ext uri="{BB962C8B-B14F-4D97-AF65-F5344CB8AC3E}">
        <p14:creationId xmlns:p14="http://schemas.microsoft.com/office/powerpoint/2010/main" val="279900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CB20BA3D-4DAD-48DA-998F-E482FB776D48}" type="datetime4">
              <a:rPr lang="en-US" smtClean="0"/>
              <a:t>September 28,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88C61B-922A-4B5F-A81B-8EADA1C36F8F}" type="datetime4">
              <a:rPr lang="en-US" smtClean="0"/>
              <a:t>September 28, 2017</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EFA74E9-B183-4FFF-82A7-6B41696C22CA}" type="datetime4">
              <a:rPr lang="en-US" smtClean="0"/>
              <a:t>September 28,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AE0F61-4089-4BB9-AB51-B24752A41DEA}" type="datetime4">
              <a:rPr lang="en-US" smtClean="0"/>
              <a:t>September 28, 2017</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9ACCC22-D5CE-4E27-BABC-4E1305484CA6}" type="datetime4">
              <a:rPr lang="en-US" smtClean="0"/>
              <a:t>September 28,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 CELL STRUCTURE</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4F3D1E5B-186F-45F7-B7DB-24E30900AEC4}"/>
              </a:ext>
            </a:extLst>
          </p:cNvPr>
          <p:cNvSpPr>
            <a:spLocks noGrp="1"/>
          </p:cNvSpPr>
          <p:nvPr>
            <p:ph type="title" idx="4294967295"/>
          </p:nvPr>
        </p:nvSpPr>
        <p:spPr>
          <a:xfrm>
            <a:off x="0" y="68807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0279D4A9-2F50-4A86-92D9-8B276624FBB6}"/>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eukaryotic plasma membrane is a phospholipid bilayer with proteins and cholesterol embedded in it.</a:t>
            </a:r>
          </a:p>
        </p:txBody>
      </p:sp>
      <p:pic>
        <p:nvPicPr>
          <p:cNvPr id="2" name="Figure"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phospholipid head groups. On the exterior side of the membrane, carbohydrates are attached to certain proteins and lipids. Filaments of the cytoskeleton line the interior of the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90" r="-59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4.9</a:t>
            </a:r>
          </a:p>
        </p:txBody>
      </p:sp>
    </p:spTree>
    <p:extLst>
      <p:ext uri="{BB962C8B-B14F-4D97-AF65-F5344CB8AC3E}">
        <p14:creationId xmlns:p14="http://schemas.microsoft.com/office/powerpoint/2010/main" val="133495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137AD3F1-05F6-464A-A059-D88BBFA619D2}"/>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Microvilli, shown here as they appear on cells lining the small intestine, increase the surface area available for absorption. These microvilli are only found on the area of the plasma membrane that faces the cavity from which substances will be absorbed. (credit "micrograph”: modification of work by Louisa Howard)</a:t>
            </a:r>
          </a:p>
        </p:txBody>
      </p:sp>
      <p:pic>
        <p:nvPicPr>
          <p:cNvPr id="2" name="Figure" descr="The left part of this figure is a transmission electron micrograph of microvilli, which appear as long, slender stalks extending from the plasma membrane. The right side illustrates cells containing microvilli. The microvilli cover the surface of the cell facing the interior of the small intest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356" b="-113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4.10</a:t>
            </a:r>
          </a:p>
        </p:txBody>
      </p:sp>
    </p:spTree>
    <p:extLst>
      <p:ext uri="{BB962C8B-B14F-4D97-AF65-F5344CB8AC3E}">
        <p14:creationId xmlns:p14="http://schemas.microsoft.com/office/powerpoint/2010/main" val="190541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15D98951-D6ED-40B8-A839-839EC977CF0B}"/>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The nucleus stores chromatin (DNA plus proteins) in a gel-like substance called the nucleoplasm. The nucleolus is a condensed region of chromatin where ribosome synthesis occurs. The boundary of the nucleus is called the nuclear envelope. It consists of two phospholipid bilayers: an outer membrane and an inner membrane. The nuclear membrane is continuous with the endoplasmic reticulum. Nuclear pores allow substances to enter and exit the nucleus.</a:t>
            </a:r>
          </a:p>
        </p:txBody>
      </p:sp>
      <p:pic>
        <p:nvPicPr>
          <p:cNvPr id="2" name="Figure" descr="The two-dimensional image depicts the nucleus of a cell as a circular object; several gaps appear in the circle, representing nuclear pores.  Surrounding the nucleus are bands of material representing the endoplasmic reticulum.  Inside the nucleus are several other structures.  These include a circle approximately ten percent of the total size of the nucleus, representing the nucleolus.   "/>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706" r="-277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4.11</a:t>
            </a:r>
          </a:p>
        </p:txBody>
      </p:sp>
    </p:spTree>
    <p:extLst>
      <p:ext uri="{BB962C8B-B14F-4D97-AF65-F5344CB8AC3E}">
        <p14:creationId xmlns:p14="http://schemas.microsoft.com/office/powerpoint/2010/main" val="399472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C0F36F9D-B0CA-44F2-895A-46FCF815B51C}"/>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This image shows various levels of the organization of chromatin (DNA and protein).</a:t>
            </a:r>
          </a:p>
          <a:p>
            <a:pPr marL="342900" indent="-342900">
              <a:buAutoNum type="alphaLcParenBoth"/>
            </a:pPr>
            <a:r>
              <a:rPr lang="en-US" sz="1600" dirty="0"/>
              <a:t>This image shows paired chromosomes. (credit b: modification of work by NIH; scale-bar data from Matt Russell)</a:t>
            </a:r>
          </a:p>
        </p:txBody>
      </p:sp>
      <p:pic>
        <p:nvPicPr>
          <p:cNvPr id="2" name="Figure" descr="Part a: In this illustration, DNA tightly coiled into two thick cylinders is shown in the upper right. A close-up shows how the DNA is coiled around proteins called histones. Part b: This image shows paired chromos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379" r="-103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4.12</a:t>
            </a:r>
          </a:p>
        </p:txBody>
      </p:sp>
    </p:spTree>
    <p:extLst>
      <p:ext uri="{BB962C8B-B14F-4D97-AF65-F5344CB8AC3E}">
        <p14:creationId xmlns:p14="http://schemas.microsoft.com/office/powerpoint/2010/main" val="220073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FA733D24-A0C0-462B-B801-69D2C59FF204}"/>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Ribosomes are made up of a large subunit (top) and a small subunit (bottom). During protein synthesis, ribosomes assemble amino acids into proteins.</a:t>
            </a:r>
          </a:p>
        </p:txBody>
      </p:sp>
      <p:pic>
        <p:nvPicPr>
          <p:cNvPr id="2" name="Figure" descr="The ribosome consists of a small subunit and a large subunit, which is about three times as big as the small one. The large subunit sits on top of the small one. A chain of mRNA threads between the large and small subunits. A protein chain extends from the top of the large subun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162" r="-431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4.13</a:t>
            </a:r>
          </a:p>
        </p:txBody>
      </p:sp>
    </p:spTree>
    <p:extLst>
      <p:ext uri="{BB962C8B-B14F-4D97-AF65-F5344CB8AC3E}">
        <p14:creationId xmlns:p14="http://schemas.microsoft.com/office/powerpoint/2010/main" val="356587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FC96ABF8-EDD7-4085-9DEB-EE22BEBA14E2}"/>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This electron micrograph shows a mitochondrion as viewed with a transmission electron microscope. This organelle has an outer membrane and an inner membrane. The inner membrane contains folds, called cristae, which increase its surface area. The space between the two membranes is called the intermembrane space, and the space inside the inner membrane is called the mitochondrial matrix. ATP synthesis takes place on the inner membrane. (credit: modification of work by Matthew Britton; scale-bar data from Matt Russell)</a:t>
            </a:r>
          </a:p>
        </p:txBody>
      </p:sp>
      <p:pic>
        <p:nvPicPr>
          <p:cNvPr id="2" name="Figure" descr="This transmission electron micrograph of a mitochondrion shows an oval outer membrane and an inner membrane with many folds called cristae. Inside the inner membrane is a space called the mitochondrial matrix."/>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74" r="-18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4.14</a:t>
            </a:r>
          </a:p>
        </p:txBody>
      </p:sp>
    </p:spTree>
    <p:extLst>
      <p:ext uri="{BB962C8B-B14F-4D97-AF65-F5344CB8AC3E}">
        <p14:creationId xmlns:p14="http://schemas.microsoft.com/office/powerpoint/2010/main" val="371282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EB413006-844E-41A5-940A-E53AD836698D}"/>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166382"/>
          </a:xfrm>
        </p:spPr>
        <p:txBody>
          <a:bodyPr>
            <a:normAutofit/>
          </a:bodyPr>
          <a:lstStyle/>
          <a:p>
            <a:r>
              <a:rPr lang="en-US" sz="1600" dirty="0"/>
              <a:t>The centrosome consists of two centrioles that lie at right angles to each other. Each centriole is a cylinder made up of nine triplets of microtubules. </a:t>
            </a:r>
            <a:r>
              <a:rPr lang="en-US" sz="1600" dirty="0" err="1"/>
              <a:t>Nontubulin</a:t>
            </a:r>
            <a:r>
              <a:rPr lang="en-US" sz="1600" dirty="0"/>
              <a:t> proteins (indicated by the green lines) hold the microtubule triplets together.</a:t>
            </a:r>
          </a:p>
        </p:txBody>
      </p:sp>
      <p:pic>
        <p:nvPicPr>
          <p:cNvPr id="2" name="Figure" descr="The image depicts two tubes, one on top of the other, at right angles.  The central space within the tubes is labeled as the centriole.  Each tube is surrounded by smaller tubes grouped in threes; these are labeled &quot;microtubule triplet.&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083" r="-200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4.15</a:t>
            </a:r>
          </a:p>
        </p:txBody>
      </p:sp>
    </p:spTree>
    <p:extLst>
      <p:ext uri="{BB962C8B-B14F-4D97-AF65-F5344CB8AC3E}">
        <p14:creationId xmlns:p14="http://schemas.microsoft.com/office/powerpoint/2010/main" val="34194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0265FC43-CD6E-4891-8AEA-71F51D841607}"/>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Cellulose is a long chain of β-glucose molecules connected by a 1-4 linkage. The dashed lines at each end of the figure indicate a series of many more glucose units. The size of the page makes it impossible to portray an entire cellulose molecule.</a:t>
            </a:r>
          </a:p>
        </p:txBody>
      </p:sp>
      <p:pic>
        <p:nvPicPr>
          <p:cNvPr id="2" name="Figure" descr="This illustration shows three glucose subunits that are attached together. Dashed lines at each end indicate that many more subunits make up an entire cellulose fiber. Each glucose subunit is a closed ring composed of carbon, hydrogen, and oxy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4364" b="-443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4.16</a:t>
            </a:r>
          </a:p>
        </p:txBody>
      </p:sp>
    </p:spTree>
    <p:extLst>
      <p:ext uri="{BB962C8B-B14F-4D97-AF65-F5344CB8AC3E}">
        <p14:creationId xmlns:p14="http://schemas.microsoft.com/office/powerpoint/2010/main" val="364296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34F1096F-4E32-42C5-9D00-FEFCD92228B1}"/>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4843982"/>
            <a:ext cx="8062912" cy="1166382"/>
          </a:xfrm>
        </p:spPr>
        <p:txBody>
          <a:bodyPr>
            <a:normAutofit fontScale="85000" lnSpcReduction="10000"/>
          </a:bodyPr>
          <a:lstStyle/>
          <a:p>
            <a:r>
              <a:rPr lang="en-US" sz="1600" dirty="0"/>
              <a:t>The chloroplast has an outer membrane, an inner membrane, and membrane structures called thylakoids that are stacked into grana. The space inside the thylakoid membranes is called the thylakoid space. The light harvesting reactions take place in the thylakoid membranes, and the synthesis of sugar takes place in the fluid inside the inner membrane, which is called the </a:t>
            </a:r>
            <a:r>
              <a:rPr lang="en-US" sz="1600" dirty="0" err="1"/>
              <a:t>stroma</a:t>
            </a:r>
            <a:r>
              <a:rPr lang="en-US" sz="1600" dirty="0"/>
              <a:t>. Chloroplasts also have their own genome, which is contained on a single circular chromosome.</a:t>
            </a:r>
          </a:p>
        </p:txBody>
      </p:sp>
      <p:pic>
        <p:nvPicPr>
          <p:cNvPr id="2" name="Figure" descr="This illustration shows a chloroplast, which has an outer membrane and an inner membrane. The space between the outer and inner membranes is called the intermembrane space. Inside the inner membrane are flat, pancake-like structures called thylakoids. The thylakoids form stacks called grana. The liquid inside the inner membrane is called the stroma, and the space inside the thylakoids is called the thylakoid sp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33" r="-408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4.17</a:t>
            </a:r>
          </a:p>
        </p:txBody>
      </p:sp>
    </p:spTree>
    <p:extLst>
      <p:ext uri="{BB962C8B-B14F-4D97-AF65-F5344CB8AC3E}">
        <p14:creationId xmlns:p14="http://schemas.microsoft.com/office/powerpoint/2010/main" val="88080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67174190-0B91-4CAF-B587-29459D20D59D}"/>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left part of this figure shows the rough ER with an integral membrane protein embedded in it. The part of the protein facing the inside of the ER has a carbohydrate attached to it. The protein is shown leaving the ER in a vesicle that fuses with the cis sid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now faces the outside of the membrane. At the same time, the contents of the vesicle are ejected from the cell."/>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634" r="-4634"/>
          <a:stretch>
            <a:fillRect/>
          </a:stretch>
        </p:blipFill>
        <p:spPr>
          <a:xfrm>
            <a:off x="4489450" y="1108075"/>
            <a:ext cx="4030663" cy="5256213"/>
          </a:xfrm>
        </p:spPr>
      </p:pic>
      <p:sp>
        <p:nvSpPr>
          <p:cNvPr id="14" name="Figure Legend"/>
          <p:cNvSpPr>
            <a:spLocks noGrp="1"/>
          </p:cNvSpPr>
          <p:nvPr>
            <p:ph type="body" sz="quarter" idx="14"/>
          </p:nvPr>
        </p:nvSpPr>
        <p:spPr>
          <a:xfrm>
            <a:off x="531777" y="1107315"/>
            <a:ext cx="3913188" cy="5256973"/>
          </a:xfrm>
        </p:spPr>
        <p:txBody>
          <a:bodyPr>
            <a:noAutofit/>
          </a:bodyPr>
          <a:lstStyle/>
          <a:p>
            <a:r>
              <a:rPr lang="en-US" sz="1600" dirty="0">
                <a:solidFill>
                  <a:schemeClr val="tx1"/>
                </a:solidFill>
              </a:rPr>
              <a:t>Membrane and secretory proteins are synthesized in the rough endoplasmic reticulum (RER). The RER also sometimes modifies proteins. In this illustration, a (green) integral membrane protein in the ER is modified by attachment of a (purple) carbohydrate. Vesicles bud from the ER and fuse with the </a:t>
            </a:r>
            <a:r>
              <a:rPr lang="en-US" sz="1600" i="1" dirty="0" err="1">
                <a:solidFill>
                  <a:schemeClr val="tx1"/>
                </a:solidFill>
              </a:rPr>
              <a:t>cis</a:t>
            </a:r>
            <a:r>
              <a:rPr lang="en-US" sz="1600" i="1" dirty="0">
                <a:solidFill>
                  <a:schemeClr val="tx1"/>
                </a:solidFill>
              </a:rPr>
              <a:t> </a:t>
            </a:r>
            <a:r>
              <a:rPr lang="en-US" sz="1600" dirty="0">
                <a:solidFill>
                  <a:schemeClr val="tx1"/>
                </a:solidFill>
              </a:rPr>
              <a:t>face of the Golgi apparatus. As the protein passes through the Golgi’s cisternae, it is further modified by the addition of more carbohydrates. After its synthesis is complete, it exits via vesicles that bud from the Golgi’s </a:t>
            </a:r>
            <a:r>
              <a:rPr lang="en-US" sz="1600" i="1" dirty="0">
                <a:solidFill>
                  <a:schemeClr val="tx1"/>
                </a:solidFill>
              </a:rPr>
              <a:t>trans </a:t>
            </a:r>
            <a:r>
              <a:rPr lang="en-US" sz="1600" dirty="0">
                <a:solidFill>
                  <a:schemeClr val="tx1"/>
                </a:solidFill>
              </a:rPr>
              <a:t>face and fuses with the cell membrane. (credit: modification of work by Magnus </a:t>
            </a:r>
            <a:r>
              <a:rPr lang="en-US" sz="1600" dirty="0" err="1">
                <a:solidFill>
                  <a:schemeClr val="tx1"/>
                </a:solidFill>
              </a:rPr>
              <a:t>Manske</a:t>
            </a:r>
            <a:r>
              <a:rPr lang="en-US" sz="1600" dirty="0">
                <a:solidFill>
                  <a:schemeClr val="tx1"/>
                </a:solidFill>
              </a:rPr>
              <a:t>) </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4.18</a:t>
            </a:r>
          </a:p>
        </p:txBody>
      </p:sp>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xmlns="" id="{C9541772-6730-421A-9C76-3AB9B182B71E}"/>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30" dirty="0">
                <a:solidFill>
                  <a:srgbClr val="6CB255"/>
                </a:solidFill>
              </a:rPr>
              <a:t>(a)</a:t>
            </a:r>
            <a:r>
              <a:rPr lang="en-US" sz="1230" dirty="0"/>
              <a:t> Nasal sinus cells (viewed with a light microscope), </a:t>
            </a:r>
            <a:r>
              <a:rPr lang="en-US" sz="1230" dirty="0">
                <a:solidFill>
                  <a:srgbClr val="6CB255"/>
                </a:solidFill>
              </a:rPr>
              <a:t>(b)</a:t>
            </a:r>
            <a:r>
              <a:rPr lang="en-US" sz="1230" dirty="0"/>
              <a:t> onion cells (viewed with a light microscope), and </a:t>
            </a:r>
            <a:r>
              <a:rPr lang="en-US" sz="1230" dirty="0">
                <a:solidFill>
                  <a:srgbClr val="6CB255"/>
                </a:solidFill>
              </a:rPr>
              <a:t>(c)</a:t>
            </a:r>
            <a:r>
              <a:rPr lang="en-US" sz="1230" dirty="0"/>
              <a:t> </a:t>
            </a:r>
            <a:r>
              <a:rPr lang="en-US" sz="1230" i="1" dirty="0"/>
              <a:t>Vibrio </a:t>
            </a:r>
            <a:r>
              <a:rPr lang="en-US" sz="1230" i="1" dirty="0" err="1"/>
              <a:t>tasmaniensis</a:t>
            </a:r>
            <a:r>
              <a:rPr lang="en-US" sz="1230" i="1" dirty="0"/>
              <a:t> </a:t>
            </a:r>
            <a:r>
              <a:rPr lang="en-US" sz="1230" dirty="0"/>
              <a:t>bacterial cells (seen through a scanning electron microscope) are from very different organisms, yet all share certain characteristics of basic cell structure. (credit a: modification of work by Ed </a:t>
            </a:r>
            <a:r>
              <a:rPr lang="en-US" sz="1230" dirty="0" err="1"/>
              <a:t>Uthman</a:t>
            </a:r>
            <a:r>
              <a:rPr lang="en-US" sz="1230" dirty="0"/>
              <a:t>, MD; credit b: modification of work by Umberto </a:t>
            </a:r>
            <a:r>
              <a:rPr lang="en-US" sz="1230" dirty="0" err="1"/>
              <a:t>Salvagnin</a:t>
            </a:r>
            <a:r>
              <a:rPr lang="en-US" sz="1230" dirty="0"/>
              <a:t>; credit c: modification of work by Anthony </a:t>
            </a:r>
            <a:r>
              <a:rPr lang="en-US" sz="1230" dirty="0" err="1"/>
              <a:t>D'Onofrio</a:t>
            </a:r>
            <a:r>
              <a:rPr lang="en-US" sz="1230" dirty="0"/>
              <a:t>, William H. </a:t>
            </a:r>
            <a:r>
              <a:rPr lang="en-US" sz="1230" dirty="0" err="1"/>
              <a:t>Fowle</a:t>
            </a:r>
            <a:r>
              <a:rPr lang="en-US" sz="1230" dirty="0"/>
              <a:t>, Eric J. Stewart, and Kim Lewis of the Lewis Lab at Northeastern University; scale-bar data from Matt </a:t>
            </a:r>
            <a:r>
              <a:rPr lang="de-DE" sz="1230" dirty="0"/>
              <a:t>Russell)</a:t>
            </a:r>
            <a:endParaRPr lang="en-US" sz="1230" dirty="0"/>
          </a:p>
        </p:txBody>
      </p:sp>
      <p:pic>
        <p:nvPicPr>
          <p:cNvPr id="2" name="Figure" descr="Part a: Human cheek cells as viewed by light microscopy have an irregular round shape and a well-defined nucleus that takes up about one-half of the cell. Part b: Onion skin cells, also viewed by light microscopy, are long and thin with a rectangular shape defined by a cell wall. They are about as wide as a cheek cell, but at least five times as long. The cell wall and nucleus are well defined in the micrograph. The onion cell nucleus is about the same size as the cheek cell nucleus. Part c: In this scanning electron micrograph of bacterial cells, the cell surface has a three-dimensional shape. Three of the bacteria are oval in shape. The fourth is round and has protrusions called pili. One pilus connects this bacterium to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709" b="-147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a:t>
            </a:r>
          </a:p>
        </p:txBody>
      </p:sp>
    </p:spTree>
    <p:extLst>
      <p:ext uri="{BB962C8B-B14F-4D97-AF65-F5344CB8AC3E}">
        <p14:creationId xmlns:p14="http://schemas.microsoft.com/office/powerpoint/2010/main" val="324896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7D4FB5E4-F434-40AC-B44C-1418B72F891E}"/>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166382"/>
          </a:xfrm>
        </p:spPr>
        <p:txBody>
          <a:bodyPr>
            <a:normAutofit/>
          </a:bodyPr>
          <a:lstStyle/>
          <a:p>
            <a:r>
              <a:rPr lang="en-US" sz="1600" dirty="0"/>
              <a:t>This transmission electron micrograph shows the rough endoplasmic reticulum and other organelles in a pancreatic cell. (credit: modification of work by Louisa Howard)   </a:t>
            </a:r>
          </a:p>
        </p:txBody>
      </p:sp>
      <p:pic>
        <p:nvPicPr>
          <p:cNvPr id="2" name="Figure" descr="In this transmission electron micrograph, the nucleus is the most prominent feature. The nucleolus is a circular, dark region inside the nucleus. A nuclear pore can be seen in the nuclear envelope that surrounds the nucleus. The rough endoplasmic reticulum surrounds the nucleus, appearing as many layers of membranes. A mitochondrion sits between the layers of the ER membr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15" r="-44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4.19</a:t>
            </a:r>
          </a:p>
        </p:txBody>
      </p:sp>
    </p:spTree>
    <p:extLst>
      <p:ext uri="{BB962C8B-B14F-4D97-AF65-F5344CB8AC3E}">
        <p14:creationId xmlns:p14="http://schemas.microsoft.com/office/powerpoint/2010/main" val="210305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CFB02D9D-DDAE-4E36-8108-487FEDDBF31C}"/>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Golgi apparatus in this white blood cell is visible as a stack of semicircular, flattened rings in the lower portion of the image. Several vesicles can be seen near the Golgi apparatus. (credit: modification of work by Louisa Howard)</a:t>
            </a:r>
          </a:p>
        </p:txBody>
      </p:sp>
      <p:pic>
        <p:nvPicPr>
          <p:cNvPr id="2" name="Figure" descr="In this transmission electron micrograph, the Golgi apparatus appears as a stack of membranes surrounded by unnamed organell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226" r="-82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4.20</a:t>
            </a:r>
          </a:p>
        </p:txBody>
      </p:sp>
    </p:spTree>
    <p:extLst>
      <p:ext uri="{BB962C8B-B14F-4D97-AF65-F5344CB8AC3E}">
        <p14:creationId xmlns:p14="http://schemas.microsoft.com/office/powerpoint/2010/main" val="355227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E2E8D34A-FD21-42EB-ABD7-2011F869AB69}"/>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macrophage has engulfed (phagocytized) a potentially pathogenic bacterium and then fuses with a lysosomes within the cell to destroy the pathogen. Other organelles are present in the cell but for simplicity are not shown.</a:t>
            </a:r>
          </a:p>
        </p:txBody>
      </p:sp>
      <p:pic>
        <p:nvPicPr>
          <p:cNvPr id="2" name="Figure" descr="In this illustration, a eukaryotic cell is shown consuming a bacterium. As the bacterium is consumed, it is encapsulated in a vesicle. The vesicle fuses with a lysosome, and proteins inside the lysosome digest the bacteri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350" r="-333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4.21</a:t>
            </a:r>
          </a:p>
        </p:txBody>
      </p:sp>
    </p:spTree>
    <p:extLst>
      <p:ext uri="{BB962C8B-B14F-4D97-AF65-F5344CB8AC3E}">
        <p14:creationId xmlns:p14="http://schemas.microsoft.com/office/powerpoint/2010/main" val="406416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0FFADC1D-2555-43B5-AD75-F4CEF73D34E7}"/>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Microfilaments thicken the cortex around the inner edge of a cell; like rubber bands, they resist tension. Microtubules are found in the interior of the cell where they maintain cell shape by resisting compressive forces. Intermediate filaments are found throughout the cell and hold organelles in place.</a:t>
            </a:r>
          </a:p>
        </p:txBody>
      </p:sp>
      <p:pic>
        <p:nvPicPr>
          <p:cNvPr id="3" name="Figure" descr="Microfilaments line the inside of the plasma membrane, whereas microfilaments radiate out from the center of the cell. Intermediate filaments form a network throughout the cell that holds organelles in pl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0" b="-109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4.22</a:t>
            </a:r>
          </a:p>
        </p:txBody>
      </p:sp>
    </p:spTree>
    <p:extLst>
      <p:ext uri="{BB962C8B-B14F-4D97-AF65-F5344CB8AC3E}">
        <p14:creationId xmlns:p14="http://schemas.microsoft.com/office/powerpoint/2010/main" val="146655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12428002-5140-4DBF-8FD9-357160598E27}"/>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is illustration shows two actin filaments wound together. Each actin filament is composed of many actin subunits connected together to form a ch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3" r="-307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Microfilaments are made of two intertwined strands of actin.</a:t>
            </a:r>
          </a:p>
        </p:txBody>
      </p:sp>
      <p:sp>
        <p:nvSpPr>
          <p:cNvPr id="5" name="Figure Number"/>
          <p:cNvSpPr>
            <a:spLocks noGrp="1"/>
          </p:cNvSpPr>
          <p:nvPr>
            <p:ph type="title"/>
          </p:nvPr>
        </p:nvSpPr>
        <p:spPr>
          <a:xfrm>
            <a:off x="457994" y="241326"/>
            <a:ext cx="8062912" cy="659535"/>
          </a:xfrm>
        </p:spPr>
        <p:txBody>
          <a:bodyPr>
            <a:normAutofit/>
          </a:bodyPr>
          <a:lstStyle/>
          <a:p>
            <a:pPr algn="r"/>
            <a:r>
              <a:rPr lang="en-US" sz="2400" dirty="0">
                <a:solidFill>
                  <a:srgbClr val="6CB255"/>
                </a:solidFill>
              </a:rPr>
              <a:t>Figure 4.23</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375937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A08269D4-F4C2-4FE8-8C19-5E4E577686FD}"/>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Intermediate filaments consist of several intertwined strands of fibrous proteins.</a:t>
            </a:r>
          </a:p>
        </p:txBody>
      </p:sp>
      <p:pic>
        <p:nvPicPr>
          <p:cNvPr id="2" name="Figure" descr="This illustration shows 10 intermediate filament fibers bundled togeth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788" b="-5178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4.24</a:t>
            </a:r>
          </a:p>
        </p:txBody>
      </p:sp>
    </p:spTree>
    <p:extLst>
      <p:ext uri="{BB962C8B-B14F-4D97-AF65-F5344CB8AC3E}">
        <p14:creationId xmlns:p14="http://schemas.microsoft.com/office/powerpoint/2010/main" val="276059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6D7E8228-C9CE-476F-90DD-663B1921EEC9}"/>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Microtubules are hollow. Their walls consist of 13 polymerized dimers of α-tubulin and β-tubulin (right image). The left image shows the molecular structure of the tube.</a:t>
            </a:r>
          </a:p>
        </p:txBody>
      </p:sp>
      <p:pic>
        <p:nvPicPr>
          <p:cNvPr id="2" name="Figure" descr="The left part of this figure is a molecular model of 13 polymerized dimers of alpha- and beta-tubulin joined together to form a hollow tube. The right part of this image shows the tubulin structure as a ring of spheres connected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334" r="-113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4.25</a:t>
            </a:r>
          </a:p>
        </p:txBody>
      </p:sp>
    </p:spTree>
    <p:extLst>
      <p:ext uri="{BB962C8B-B14F-4D97-AF65-F5344CB8AC3E}">
        <p14:creationId xmlns:p14="http://schemas.microsoft.com/office/powerpoint/2010/main" val="1636881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00283894-BAF6-4B9A-A0D8-559698B2745A}"/>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166382"/>
          </a:xfrm>
        </p:spPr>
        <p:txBody>
          <a:bodyPr>
            <a:normAutofit/>
          </a:bodyPr>
          <a:lstStyle/>
          <a:p>
            <a:r>
              <a:rPr lang="en-US" sz="1600" dirty="0"/>
              <a:t>This transmission electron micrograph of two flagella shows the 9 + 2 array of microtubules: nine microtubule doublets surround a single microtubule doublet. (credit: modification of work by Dartmouth Electron Microscope Facility, Dartmouth College; scale-bar data from Matt </a:t>
            </a:r>
            <a:r>
              <a:rPr lang="de-DE" sz="1600" dirty="0"/>
              <a:t>Russell)</a:t>
            </a:r>
            <a:endParaRPr lang="en-US" sz="1600" dirty="0"/>
          </a:p>
        </p:txBody>
      </p:sp>
      <p:pic>
        <p:nvPicPr>
          <p:cNvPr id="2" name="Figure" descr="This transmission electron micrograph shows a cross section of nine microtubule doublets that form a hollow tube. Another microtubule doublet sits in the center of the 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621" r="-406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4.26</a:t>
            </a:r>
          </a:p>
        </p:txBody>
      </p:sp>
    </p:spTree>
    <p:extLst>
      <p:ext uri="{BB962C8B-B14F-4D97-AF65-F5344CB8AC3E}">
        <p14:creationId xmlns:p14="http://schemas.microsoft.com/office/powerpoint/2010/main" val="89768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DC66EE7F-2574-4CC6-B89B-7C997823AB81}"/>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extracellular matrix consists of a network of proteins and carbohydrates.</a:t>
            </a:r>
          </a:p>
        </p:txBody>
      </p:sp>
      <p:pic>
        <p:nvPicPr>
          <p:cNvPr id="2" name="Figure" descr="This illustration shows the plasma membrane. Embedded in the plasma membrane are integral membrane proteins called integrins. On the exterior of the cell is a vast network of collagen fibers. The fibers are attached to the integrins via a protein called fibronectin. Proteoglycan complexes also extend from the plasma membrane to the extracellular matrix. A close-up view shows that each proteoglycan complex is composed of a polysaccharide core. Proteins branch from this core, and carbohydrates branch from the proteins. The inside of the cytoplasmic membrane is lined with microfilaments of the cytoskele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94" b="-9994"/>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4.27</a:t>
            </a:r>
          </a:p>
        </p:txBody>
      </p:sp>
    </p:spTree>
    <p:extLst>
      <p:ext uri="{BB962C8B-B14F-4D97-AF65-F5344CB8AC3E}">
        <p14:creationId xmlns:p14="http://schemas.microsoft.com/office/powerpoint/2010/main" val="178142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E0F635CF-CA48-40E0-A2F8-F7AA2B0D8133}"/>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err="1"/>
              <a:t>plasmodesma</a:t>
            </a:r>
            <a:r>
              <a:rPr lang="en-US" sz="1600" dirty="0"/>
              <a:t> is a channel between the cell walls of two adjacent plant cells. </a:t>
            </a:r>
            <a:r>
              <a:rPr lang="en-US" sz="1600" dirty="0" err="1"/>
              <a:t>Plasmodesmata</a:t>
            </a:r>
            <a:r>
              <a:rPr lang="en-US" sz="1600" dirty="0"/>
              <a:t> allow materials to pass from the cytoplasm of one plant cell to the cytoplasm of an </a:t>
            </a:r>
            <a:r>
              <a:rPr lang="fr-FR" sz="1600" dirty="0"/>
              <a:t>adjacent </a:t>
            </a:r>
            <a:r>
              <a:rPr lang="fr-FR" sz="1600" dirty="0" err="1"/>
              <a:t>cell</a:t>
            </a:r>
            <a:r>
              <a:rPr lang="fr-FR" sz="1600" dirty="0"/>
              <a:t>.</a:t>
            </a:r>
            <a:endParaRPr lang="en-US" sz="1600" dirty="0"/>
          </a:p>
        </p:txBody>
      </p:sp>
      <p:pic>
        <p:nvPicPr>
          <p:cNvPr id="3" name="Figure" descr="This illustration shows two plant cells side-by-side. A gap in the cell wall, a plasmodesma, allows fluid and small molecules to pass from the cytoplasm of one cell to the cytoplasm of the oth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191" r="-1119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199" y="241326"/>
            <a:ext cx="8062912" cy="659535"/>
          </a:xfrm>
        </p:spPr>
        <p:txBody>
          <a:bodyPr/>
          <a:lstStyle/>
          <a:p>
            <a:r>
              <a:rPr lang="en-US" dirty="0"/>
              <a:t>Figure 4.28</a:t>
            </a:r>
          </a:p>
        </p:txBody>
      </p:sp>
    </p:spTree>
    <p:extLst>
      <p:ext uri="{BB962C8B-B14F-4D97-AF65-F5344CB8AC3E}">
        <p14:creationId xmlns:p14="http://schemas.microsoft.com/office/powerpoint/2010/main" val="136224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C1FEE593-AE76-42CE-8FA9-9A69B06FD17E}"/>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a:t>
            </a:r>
            <a:r>
              <a:rPr lang="en-US" sz="1600" dirty="0"/>
              <a:t> Most light microscopes used in a college biology lab can magnify cells up to approximately 400 times and have a resolution of about 200 nanometers. </a:t>
            </a:r>
            <a:r>
              <a:rPr lang="en-US" sz="1600" dirty="0">
                <a:solidFill>
                  <a:srgbClr val="6CB255"/>
                </a:solidFill>
              </a:rPr>
              <a:t>(b)</a:t>
            </a:r>
            <a:r>
              <a:rPr lang="en-US" sz="1600" dirty="0"/>
              <a:t> Electron microscopes provide a much higher magnification, 10,0000x, and a have a resolution of 50 </a:t>
            </a:r>
            <a:r>
              <a:rPr lang="en-US" sz="1600" dirty="0" err="1"/>
              <a:t>picometers</a:t>
            </a:r>
            <a:r>
              <a:rPr lang="en-US" sz="1600" dirty="0"/>
              <a:t>. (credit a: modification of work by "</a:t>
            </a:r>
            <a:r>
              <a:rPr lang="en-US" sz="1600" dirty="0" err="1"/>
              <a:t>GcG</a:t>
            </a:r>
            <a:r>
              <a:rPr lang="en-US" sz="1600" dirty="0"/>
              <a:t>"/Wikimedia Commons; credit b: modification of work by Evan Bench)</a:t>
            </a:r>
          </a:p>
        </p:txBody>
      </p:sp>
      <p:pic>
        <p:nvPicPr>
          <p:cNvPr id="2" name="Figure" descr="Part a: This light microscope has binocular lenses and four objective lenses. The sample stage is directly beneath the objective lens. The light microscope sits on a tabletop and can be easily carried. Part b: The electron microscope shown here sits in a museum. It is about the size of a desk, and a person can sit in front of it to operate it. A column taller than a person rises from the center of the scop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3424" r="-4342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C793AC07-9D15-4F9E-861B-5F9C25DBCF6B}"/>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Tight junctions form watertight connections between adjacent animal cells. Proteins create tight junction adherence. (credit: modification of work by Mariana Ruiz </a:t>
            </a:r>
            <a:r>
              <a:rPr lang="en-US" sz="1600" dirty="0" err="1"/>
              <a:t>Villareal</a:t>
            </a:r>
            <a:r>
              <a:rPr lang="en-US" sz="1600" dirty="0"/>
              <a:t>)</a:t>
            </a:r>
          </a:p>
        </p:txBody>
      </p:sp>
      <p:pic>
        <p:nvPicPr>
          <p:cNvPr id="2" name="Figure" descr="This illustration shows two cell membranes joined together by a matrix of tight jun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481" r="-45481"/>
          <a:stretch>
            <a:fillRect/>
          </a:stretch>
        </p:blipFill>
        <p:spPr>
          <a:xfrm>
            <a:off x="457200" y="1225550"/>
            <a:ext cx="8062913" cy="3500438"/>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4.29</a:t>
            </a:r>
          </a:p>
        </p:txBody>
      </p:sp>
    </p:spTree>
    <p:extLst>
      <p:ext uri="{BB962C8B-B14F-4D97-AF65-F5344CB8AC3E}">
        <p14:creationId xmlns:p14="http://schemas.microsoft.com/office/powerpoint/2010/main" val="419093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6A854903-0B23-4CE1-A427-E6CCFECB4677}"/>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desmosome forms a very strong spot weld between cells. It is created by the linkage of </a:t>
            </a:r>
            <a:r>
              <a:rPr lang="en-US" sz="1600" dirty="0" err="1"/>
              <a:t>cadherins</a:t>
            </a:r>
            <a:r>
              <a:rPr lang="en-US" sz="1600" dirty="0"/>
              <a:t> and intermediate filaments. (credit: modification of work by Mariana Ruiz </a:t>
            </a:r>
            <a:r>
              <a:rPr lang="en-US" sz="1600" dirty="0" err="1"/>
              <a:t>Villareal</a:t>
            </a:r>
            <a:r>
              <a:rPr lang="en-US" sz="1600" dirty="0"/>
              <a:t>)</a:t>
            </a:r>
          </a:p>
        </p:txBody>
      </p:sp>
      <p:pic>
        <p:nvPicPr>
          <p:cNvPr id="2" name="Figure" descr="This illustration shows two cells fused together by a desmosome. Cadherins extend from each cell and join the two cells together. Intermediate filaments connect to cadherins on the inside of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544" r="-28544"/>
          <a:stretch>
            <a:fillRect/>
          </a:stretch>
        </p:blipFill>
        <p:spPr>
          <a:xfrm>
            <a:off x="457200" y="1225550"/>
            <a:ext cx="8062913" cy="3500438"/>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4.30</a:t>
            </a:r>
          </a:p>
        </p:txBody>
      </p:sp>
    </p:spTree>
    <p:extLst>
      <p:ext uri="{BB962C8B-B14F-4D97-AF65-F5344CB8AC3E}">
        <p14:creationId xmlns:p14="http://schemas.microsoft.com/office/powerpoint/2010/main" val="4142866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F66E9F93-2E2F-4835-8E62-B3C1567C6573}"/>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gap junction is a protein-lined pore that allows water and small molecules to pass between adjacent animal cells. (credit: modification of work by Mariana Ruiz </a:t>
            </a:r>
            <a:r>
              <a:rPr lang="en-US" sz="1600" dirty="0" err="1"/>
              <a:t>Villareal</a:t>
            </a:r>
            <a:r>
              <a:rPr lang="en-US" sz="1600" dirty="0"/>
              <a:t>)</a:t>
            </a:r>
          </a:p>
        </p:txBody>
      </p:sp>
      <p:pic>
        <p:nvPicPr>
          <p:cNvPr id="2" name="Figure" descr="This illustration shows two cells joined together with protein pores called gap junctions that allow water and small molecules to pass throug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076" r="-20076"/>
          <a:stretch>
            <a:fillRect/>
          </a:stretch>
        </p:blipFill>
        <p:spPr>
          <a:xfrm>
            <a:off x="457200" y="1271732"/>
            <a:ext cx="8062913" cy="3500438"/>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4.31</a:t>
            </a:r>
          </a:p>
        </p:txBody>
      </p:sp>
    </p:spTree>
    <p:extLst>
      <p:ext uri="{BB962C8B-B14F-4D97-AF65-F5344CB8AC3E}">
        <p14:creationId xmlns:p14="http://schemas.microsoft.com/office/powerpoint/2010/main" val="353182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66E52810-939B-497C-9EC6-652AD904FF38}"/>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solidFill>
                  <a:srgbClr val="6CB255"/>
                </a:solidFill>
              </a:rPr>
              <a:t>(a) </a:t>
            </a:r>
            <a:r>
              <a:rPr lang="en-US" sz="1600" dirty="0"/>
              <a:t>These </a:t>
            </a:r>
            <a:r>
              <a:rPr lang="en-US" sz="1600" i="1" dirty="0"/>
              <a:t>Salmonella</a:t>
            </a:r>
            <a:r>
              <a:rPr lang="en-US" sz="1600" dirty="0"/>
              <a:t> bacteria appear as tiny purple dots when viewed with a light microscope. </a:t>
            </a:r>
            <a:r>
              <a:rPr lang="en-US" sz="1600" dirty="0">
                <a:solidFill>
                  <a:srgbClr val="6CB255"/>
                </a:solidFill>
              </a:rPr>
              <a:t>(b)</a:t>
            </a:r>
            <a:r>
              <a:rPr lang="en-US" sz="1600" dirty="0"/>
              <a:t> This scanning electron microscope micrograph shows </a:t>
            </a:r>
            <a:r>
              <a:rPr lang="en-US" sz="1600" i="1" dirty="0"/>
              <a:t>Salmonella</a:t>
            </a:r>
            <a:r>
              <a:rPr lang="en-US" sz="1600" dirty="0"/>
              <a:t> bacteria (in red) invading human cells (yellow). Even though subfigure (b) shows a different </a:t>
            </a:r>
            <a:r>
              <a:rPr lang="en-US" sz="1600" i="1" dirty="0"/>
              <a:t>Salmonella</a:t>
            </a:r>
            <a:r>
              <a:rPr lang="en-US" sz="1600" dirty="0"/>
              <a:t> specimen than subfigure (a), you can still observe the comparative increase in magnification and detail. (credit a: modification of work by CDC/Armed Forces Institute of Pathology, Charles N. Farmer, Rocky Mountain Laboratories; credit b: modification of work by NIAID, NIH; scale-bar data from Matt </a:t>
            </a:r>
            <a:r>
              <a:rPr lang="de-DE" sz="1600" dirty="0"/>
              <a:t>Russell)</a:t>
            </a:r>
            <a:endParaRPr lang="en-US" sz="1600" dirty="0">
              <a:solidFill>
                <a:schemeClr val="tx1"/>
              </a:solidFill>
            </a:endParaRPr>
          </a:p>
        </p:txBody>
      </p:sp>
      <p:pic>
        <p:nvPicPr>
          <p:cNvPr id="2" name="Figure" descr="Part a: Salmonella through a light microscope appear as tiny purple dots. Part b: In this scanning electron micrograph, bacteria appear as three-dimensional ovals. The human cells are much larger with a complex, folded appearance. Some of the bacteria lie on the surface of the human cells, and some are squeezed between the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85847" y="1122386"/>
            <a:ext cx="8005616"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4.3</a:t>
            </a:r>
          </a:p>
        </p:txBody>
      </p:sp>
    </p:spTree>
    <p:extLst>
      <p:ext uri="{BB962C8B-B14F-4D97-AF65-F5344CB8AC3E}">
        <p14:creationId xmlns:p14="http://schemas.microsoft.com/office/powerpoint/2010/main" val="374298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5C042279-ACB0-40E1-B975-BFBA936AEA97}"/>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These uterine cervix cells, viewed through a light microscope, were obtained from a Pap smear. Normal cells are on the left. The cells on the right are infected with human papillomavirus (HPV). Notice that the infected cells are larger; also, two of these cells each have two nuclei instead of one, the normal number. (credit: modification of work by Ed </a:t>
            </a:r>
            <a:r>
              <a:rPr lang="en-US" sz="1600" dirty="0" err="1"/>
              <a:t>Uthman</a:t>
            </a:r>
            <a:r>
              <a:rPr lang="en-US" sz="1600" dirty="0"/>
              <a:t>, MD; scale-bar data from Matt Russell</a:t>
            </a:r>
          </a:p>
        </p:txBody>
      </p:sp>
      <p:pic>
        <p:nvPicPr>
          <p:cNvPr id="2" name="Figure" descr="Both normal cells and cells infected with HPV have an irregular, round shape and a well-defined nucleus. Infected cells, however, are two to three times as large as uninfected cells, and some have two nuclei."/>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71" r="-234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4.4</a:t>
            </a:r>
          </a:p>
        </p:txBody>
      </p:sp>
    </p:spTree>
    <p:extLst>
      <p:ext uri="{BB962C8B-B14F-4D97-AF65-F5344CB8AC3E}">
        <p14:creationId xmlns:p14="http://schemas.microsoft.com/office/powerpoint/2010/main" val="304852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66C98173-2C45-448D-B9FC-C8697D3270FF}"/>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figure shows the generalized structure of a prokaryotic cell. All prokaryotes have chromosomal DNA localized in a nucleoid, ribosomes, a cell membrane, and a cell wall. The other structures shown are present in some, but not all, bacteria.</a:t>
            </a:r>
          </a:p>
        </p:txBody>
      </p:sp>
      <p:pic>
        <p:nvPicPr>
          <p:cNvPr id="2" name="Figure" descr="In this illustration, the prokaryotic cell has an oval shape. The circular chromosome is concentrated in a region called the nucleoid. The fluid inside the cell is called the cytoplasm. Ribosomes, depicted as small circles, float in the cytoplasm. The cytoplasm is encased by a plasma membrane, which in turn is encased by a cell wall. A capsule surrounds the cell wall. The bacterium depicted has a flagellum protruding from one narrow end. Pili are small protrusions that project from the capsule in all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4.5</a:t>
            </a:r>
          </a:p>
        </p:txBody>
      </p:sp>
    </p:spTree>
    <p:extLst>
      <p:ext uri="{BB962C8B-B14F-4D97-AF65-F5344CB8AC3E}">
        <p14:creationId xmlns:p14="http://schemas.microsoft.com/office/powerpoint/2010/main" val="256937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7A6351BE-0F9C-41BC-BB58-CE0F2E98A072}"/>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figure shows relative sizes of microbes on a logarithmic scale (recall that each unit of increase in a logarithmic scale represents a 10-fold increase in the quantity being measured).</a:t>
            </a:r>
          </a:p>
        </p:txBody>
      </p:sp>
      <p:pic>
        <p:nvPicPr>
          <p:cNvPr id="2" name="Figure" descr="Part a: Relative sizes on a logarithmic scale, from 0.1 nm to 1 m, are shown. Objects are shown from smallest to largest. The smallest object shown, an atom, is about 1 nm in size. The next largest objects shown are lipids and proteins; these molecules are between 1 and 10 nm. Bacteria are about 100 nm, and mitochondria are about 1 greek mu m. Plant and animal cells are both between 10 and 100 greek mu m. A human egg is between 100 greek mu m and 1 mm. A frog egg is about 1 mm, A chicken egg and an ostrich egg are both between 10 and 100 mm, but a chicken egg is larger. For comparison, a human is approximately 1 m t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73" r="-218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4.6</a:t>
            </a:r>
          </a:p>
        </p:txBody>
      </p:sp>
    </p:spTree>
    <p:extLst>
      <p:ext uri="{BB962C8B-B14F-4D97-AF65-F5344CB8AC3E}">
        <p14:creationId xmlns:p14="http://schemas.microsoft.com/office/powerpoint/2010/main" val="384752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xmlns="" id="{91AB1FF0-2217-48E2-AA22-09CF95543A79}"/>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Notice that as a cell increases in size, its surface area-to-volume ratio decreases. When there is insufficient surface area to support a cell’s increasing volume, a cell will either divide or die. The cell on the left has a volume of 1 mm</a:t>
            </a:r>
            <a:r>
              <a:rPr lang="en-US" sz="1600" baseline="30000" dirty="0"/>
              <a:t>3</a:t>
            </a:r>
            <a:r>
              <a:rPr lang="en-US" sz="1600" dirty="0"/>
              <a:t> and a surface area of 6 mm</a:t>
            </a:r>
            <a:r>
              <a:rPr lang="en-US" sz="1600" baseline="30000" dirty="0"/>
              <a:t>2</a:t>
            </a:r>
            <a:r>
              <a:rPr lang="en-US" sz="1600" dirty="0"/>
              <a:t>, with a surface area-to-volume ratio of 6 to 1, whereas the cell on the right has a volume of 8 mm</a:t>
            </a:r>
            <a:r>
              <a:rPr lang="en-US" sz="1600" baseline="30000" dirty="0"/>
              <a:t>3</a:t>
            </a:r>
            <a:r>
              <a:rPr lang="en-US" sz="1600" dirty="0"/>
              <a:t> and a surface area of 24 mm</a:t>
            </a:r>
            <a:r>
              <a:rPr lang="en-US" sz="1600" baseline="30000" dirty="0"/>
              <a:t>2</a:t>
            </a:r>
            <a:r>
              <a:rPr lang="en-US" sz="1600" dirty="0"/>
              <a:t>, with a surface area-to-volume ratio of 3 to 1.</a:t>
            </a:r>
          </a:p>
        </p:txBody>
      </p:sp>
      <p:pic>
        <p:nvPicPr>
          <p:cNvPr id="2" name="Figure" descr="On the left, a sphere 1 mm in diameter is encased in a box of the same width. On the right, the same sphere is encased in a box 2 mm in diamet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838" b="-14838"/>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4.7</a:t>
            </a:r>
          </a:p>
        </p:txBody>
      </p:sp>
    </p:spTree>
    <p:extLst>
      <p:ext uri="{BB962C8B-B14F-4D97-AF65-F5344CB8AC3E}">
        <p14:creationId xmlns:p14="http://schemas.microsoft.com/office/powerpoint/2010/main" val="178300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94589403-436A-4001-85EA-325BA9D01D57}"/>
              </a:ext>
            </a:extLst>
          </p:cNvPr>
          <p:cNvSpPr>
            <a:spLocks noGrp="1"/>
          </p:cNvSpPr>
          <p:nvPr>
            <p:ph type="ftr" sz="quarter" idx="11"/>
          </p:nvPr>
        </p:nvSpPr>
        <p:spPr>
          <a:xfrm>
            <a:off x="698740" y="6492875"/>
            <a:ext cx="782137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figures show the major organelles and other cell components of </a:t>
            </a:r>
            <a:r>
              <a:rPr lang="en-US" sz="1600" dirty="0">
                <a:solidFill>
                  <a:srgbClr val="6CB255"/>
                </a:solidFill>
              </a:rPr>
              <a:t>(a)</a:t>
            </a:r>
            <a:r>
              <a:rPr lang="en-US" sz="1600" dirty="0">
                <a:solidFill>
                  <a:schemeClr val="tx1"/>
                </a:solidFill>
              </a:rPr>
              <a:t> a typical animal cell and </a:t>
            </a:r>
            <a:r>
              <a:rPr lang="en-US" sz="1600" dirty="0">
                <a:solidFill>
                  <a:srgbClr val="6CB255"/>
                </a:solidFill>
              </a:rPr>
              <a:t>(b) </a:t>
            </a:r>
            <a:r>
              <a:rPr lang="en-US" sz="1600" dirty="0">
                <a:solidFill>
                  <a:schemeClr val="tx1"/>
                </a:solidFill>
              </a:rPr>
              <a:t>a typical eukaryotic plant cell. The plant cell has a cell wall, chloroplasts, plastids, and a central vacuole—structures not found in animal cells. Plant cells do not have lysosomes or centrosomes.</a:t>
            </a:r>
          </a:p>
        </p:txBody>
      </p:sp>
      <p:pic>
        <p:nvPicPr>
          <p:cNvPr id="2" name="Figure" descr="Part a: This illustration shows a typical eukaryotic animal cell, which is egg shaped. The fluid inside the cell is called the cytoplasm, and the cell is surrounded by a cell membrane. The nucleus takes up about one-half the width of the cell. Inside the nucleus is the chromatin, which is composed of DNA and associated proteins. A region of the chromatin is condensed into the nucleolus, a structure where ribosomes are synthesized. The nucleus is encased in a nuclear envelope, which is perforated by protein-lined pores that allow entry of material into the nucleus. The nucleus is surrounded by the rough and smooth endoplasmic reticulum, or ER. The smooth ER is the site of lipid synthesis. The rough ER has embedded ribosomes that give it a bumpy appearance. It synthesizes membrane and secretory proteins. In addition to the ER, many other organelles float inside the cytoplasm. These include the Golgi apparatus, which modifies proteins and lipids synthesized in the ER. The Golgi apparatus is made of layers of flat membranes. Mitochondria, which produce food for the cell, have an outer membrane and a highly folded inner membrane. Other, smaller organelles include peroxisomes that metabolize waste, lysosomes that digest food, and vacuoles.  Ribosomes, responsible for protein synthesis, also float freely in the cytoplasm and are depicted as small dots. The last cellular component shown is the cytoskeleton, which has four different types of components: microfilaments, intermediate filaments, microtubules, and centrosomes. Microfilaments are fibrous proteins that line the cell membrane and make up the cellular cortex. Intermediate filaments are fibrous proteins that hold organelles in place. Microtubules form the mitotic spindle and maintain cell shape. Centrosomes are made of two tubular structures at right angles to one another. They form the microtubule-organizing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887" r="-33887"/>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4.8</a:t>
            </a:r>
          </a:p>
        </p:txBody>
      </p:sp>
    </p:spTree>
    <p:extLst>
      <p:ext uri="{BB962C8B-B14F-4D97-AF65-F5344CB8AC3E}">
        <p14:creationId xmlns:p14="http://schemas.microsoft.com/office/powerpoint/2010/main" val="3009061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3448</Words>
  <Application>Microsoft Macintosh PowerPoint</Application>
  <PresentationFormat>On-screen Show (4:3)</PresentationFormat>
  <Paragraphs>101</Paragraphs>
  <Slides>32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 Black</vt:lpstr>
      <vt:lpstr>Calibri</vt:lpstr>
      <vt:lpstr>Arial</vt:lpstr>
      <vt:lpstr>Essential</vt:lpstr>
      <vt:lpstr>BIOLOGY</vt:lpstr>
      <vt:lpstr>Figure 4.1</vt:lpstr>
      <vt:lpstr>Figure 4.2</vt:lpstr>
      <vt:lpstr>Figure 4.3</vt:lpstr>
      <vt:lpstr>Figure 4.4</vt:lpstr>
      <vt:lpstr>Figure 4.5</vt:lpstr>
      <vt:lpstr>Figure 4.6</vt:lpstr>
      <vt:lpstr>Figure 4.7</vt:lpstr>
      <vt:lpstr>Figure 4.8</vt:lpstr>
      <vt:lpstr>Figure 4.9</vt:lpstr>
      <vt:lpstr>Figure 4.10</vt:lpstr>
      <vt:lpstr>Figure 4.11</vt:lpstr>
      <vt:lpstr>Figure 4.12</vt:lpstr>
      <vt:lpstr>Figure 4.13</vt:lpstr>
      <vt:lpstr>Figure 4.14</vt:lpstr>
      <vt:lpstr>Figure 4.15</vt:lpstr>
      <vt:lpstr>Figure 4.16</vt:lpstr>
      <vt:lpstr>Figure 4.17</vt:lpstr>
      <vt:lpstr>Figure 4.18</vt:lpstr>
      <vt:lpstr>Figure 4.19</vt:lpstr>
      <vt:lpstr>Figure 4.20</vt:lpstr>
      <vt:lpstr>Figure 4.21</vt:lpstr>
      <vt:lpstr>Figure 4.22</vt:lpstr>
      <vt:lpstr>Figure 4.23</vt:lpstr>
      <vt:lpstr>Figure 4.24</vt:lpstr>
      <vt:lpstr>Figure 4.25</vt:lpstr>
      <vt:lpstr>Figure 4.26</vt:lpstr>
      <vt:lpstr>Figure 4.27</vt:lpstr>
      <vt:lpstr>Figure 4.28</vt:lpstr>
      <vt:lpstr>Figure 4.29</vt:lpstr>
      <vt:lpstr>Figure 4.30</vt:lpstr>
      <vt:lpstr>Figure 4.31</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4 - CELL STRUCTURE</dc:title>
  <dc:creator>Spuddy McSpare</dc:creator>
  <cp:lastModifiedBy>Microsoft Office User</cp:lastModifiedBy>
  <cp:revision>81</cp:revision>
  <dcterms:created xsi:type="dcterms:W3CDTF">2012-06-04T02:13:36Z</dcterms:created>
  <dcterms:modified xsi:type="dcterms:W3CDTF">2017-09-28T20:29:02Z</dcterms:modified>
</cp:coreProperties>
</file>