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9"/>
  </p:notesMasterIdLst>
  <p:handoutMasterIdLst>
    <p:handoutMasterId r:id="rId30"/>
  </p:handoutMasterIdLst>
  <p:sldIdLst>
    <p:sldId id="256" r:id="rId2"/>
    <p:sldId id="277" r:id="rId3"/>
    <p:sldId id="282" r:id="rId4"/>
    <p:sldId id="284" r:id="rId5"/>
    <p:sldId id="287" r:id="rId6"/>
    <p:sldId id="288" r:id="rId7"/>
    <p:sldId id="289" r:id="rId8"/>
    <p:sldId id="283" r:id="rId9"/>
    <p:sldId id="291" r:id="rId10"/>
    <p:sldId id="273" r:id="rId11"/>
    <p:sldId id="290" r:id="rId12"/>
    <p:sldId id="293" r:id="rId13"/>
    <p:sldId id="292" r:id="rId14"/>
    <p:sldId id="296" r:id="rId15"/>
    <p:sldId id="297" r:id="rId16"/>
    <p:sldId id="294" r:id="rId17"/>
    <p:sldId id="298" r:id="rId18"/>
    <p:sldId id="295" r:id="rId19"/>
    <p:sldId id="285" r:id="rId20"/>
    <p:sldId id="299" r:id="rId21"/>
    <p:sldId id="300" r:id="rId22"/>
    <p:sldId id="301" r:id="rId23"/>
    <p:sldId id="302" r:id="rId24"/>
    <p:sldId id="303" r:id="rId25"/>
    <p:sldId id="304" r:id="rId26"/>
    <p:sldId id="305"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snapToGrid="0" snapToObjects="1">
      <p:cViewPr varScale="1">
        <p:scale>
          <a:sx n="108" d="100"/>
          <a:sy n="108" d="100"/>
        </p:scale>
        <p:origin x="170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37DD9-9E87-4615-BF44-95305061D71A}" type="datetimeFigureOut">
              <a:rPr lang="en-US" smtClean="0"/>
              <a:t>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F70BD-ECA5-445E-B576-BCB9A650A98C}" type="slidenum">
              <a:rPr lang="en-US" smtClean="0"/>
              <a:t>‹#›</a:t>
            </a:fld>
            <a:endParaRPr lang="en-US"/>
          </a:p>
        </p:txBody>
      </p:sp>
    </p:spTree>
    <p:extLst>
      <p:ext uri="{BB962C8B-B14F-4D97-AF65-F5344CB8AC3E}">
        <p14:creationId xmlns:p14="http://schemas.microsoft.com/office/powerpoint/2010/main" val="79414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penStaxLogo" descr="openstax college logo">
            <a:extLst>
              <a:ext uri="{FF2B5EF4-FFF2-40B4-BE49-F238E27FC236}">
                <a16:creationId xmlns:a16="http://schemas.microsoft.com/office/drawing/2014/main" id="{12D86D1B-200B-4E7B-B207-4631DF5985F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8" name="Figure" descr="Biology">
            <a:extLst>
              <a:ext uri="{FF2B5EF4-FFF2-40B4-BE49-F238E27FC236}">
                <a16:creationId xmlns:a16="http://schemas.microsoft.com/office/drawing/2014/main" id="{C8142AC9-3FD9-4AF1-98BD-5D6EAEC106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25 SEEDLESS PLANTS</a:t>
            </a:r>
          </a:p>
          <a:p>
            <a:pPr algn="ctr"/>
            <a:r>
              <a:rPr lang="en-US" sz="1600" cap="none" dirty="0">
                <a:solidFill>
                  <a:schemeClr val="tx1"/>
                </a:solidFill>
                <a:latin typeface="+mn-lt"/>
              </a:rPr>
              <a:t>PowerPoint Image Slideshow</a:t>
            </a:r>
          </a:p>
        </p:txBody>
      </p:sp>
      <p:sp>
        <p:nvSpPr>
          <p:cNvPr id="7" name="Title">
            <a:extLst>
              <a:ext uri="{FF2B5EF4-FFF2-40B4-BE49-F238E27FC236}">
                <a16:creationId xmlns:a16="http://schemas.microsoft.com/office/drawing/2014/main" id="{EA6706CD-BFC9-4FFB-B098-096183A9D611}"/>
              </a:ext>
            </a:extLst>
          </p:cNvPr>
          <p:cNvSpPr>
            <a:spLocks noGrp="1"/>
          </p:cNvSpPr>
          <p:nvPr>
            <p:ph type="title" idx="4294967295"/>
          </p:nvPr>
        </p:nvSpPr>
        <p:spPr>
          <a:xfrm>
            <a:off x="0" y="69342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FAC5AB1-CC75-400F-9C1E-F11943BDC98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1904 drawing shows the variety of forms of </a:t>
            </a:r>
            <a:r>
              <a:rPr lang="en-US" sz="1600" dirty="0" err="1">
                <a:solidFill>
                  <a:schemeClr val="tx1"/>
                </a:solidFill>
              </a:rPr>
              <a:t>Hepaticophyta</a:t>
            </a:r>
            <a:r>
              <a:rPr lang="en-US" sz="1600" dirty="0">
                <a:solidFill>
                  <a:schemeClr val="tx1"/>
                </a:solidFill>
              </a:rPr>
              <a:t>.</a:t>
            </a:r>
          </a:p>
        </p:txBody>
      </p:sp>
      <p:pic>
        <p:nvPicPr>
          <p:cNvPr id="3" name="Figure" descr="The illustration shows a variety of liverworts, which all share a branched, leafy struc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28" r="-3728"/>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11B0085F-52AA-4CB9-8E9F-B1E570D26C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25.9</a:t>
            </a:r>
          </a:p>
        </p:txBody>
      </p:sp>
    </p:spTree>
    <p:extLst>
      <p:ext uri="{BB962C8B-B14F-4D97-AF65-F5344CB8AC3E}">
        <p14:creationId xmlns:p14="http://schemas.microsoft.com/office/powerpoint/2010/main" val="328509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0EA532E-6776-437E-8A85-2305145A8FD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liverwort, </a:t>
            </a:r>
            <a:r>
              <a:rPr lang="en-US" sz="1600" i="1" dirty="0" err="1"/>
              <a:t>Lunularia</a:t>
            </a:r>
            <a:r>
              <a:rPr lang="en-US" sz="1600" i="1" dirty="0"/>
              <a:t> </a:t>
            </a:r>
            <a:r>
              <a:rPr lang="en-US" sz="1600" i="1" dirty="0" err="1"/>
              <a:t>cruciata</a:t>
            </a:r>
            <a:r>
              <a:rPr lang="en-US" sz="1600" dirty="0"/>
              <a:t>, displays its </a:t>
            </a:r>
            <a:r>
              <a:rPr lang="en-US" sz="1600" dirty="0" err="1"/>
              <a:t>lobate</a:t>
            </a:r>
            <a:r>
              <a:rPr lang="en-US" sz="1600" dirty="0"/>
              <a:t>, flat </a:t>
            </a:r>
            <a:r>
              <a:rPr lang="en-US" sz="1600" dirty="0" err="1"/>
              <a:t>thallus</a:t>
            </a:r>
            <a:r>
              <a:rPr lang="en-US" sz="1600" dirty="0"/>
              <a:t>. The organism in the photograph is in the gametophyte stage.</a:t>
            </a:r>
          </a:p>
        </p:txBody>
      </p:sp>
      <p:pic>
        <p:nvPicPr>
          <p:cNvPr id="2" name="Figure" descr="Photo shows a liverwort with lettuce-like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022" r="-37022"/>
          <a:stretch>
            <a:fillRect/>
          </a:stretch>
        </p:blipFill>
        <p:spPr/>
      </p:pic>
      <p:pic>
        <p:nvPicPr>
          <p:cNvPr id="9" name="OpenStaxLogo" descr="openstax college logo">
            <a:extLst>
              <a:ext uri="{FF2B5EF4-FFF2-40B4-BE49-F238E27FC236}">
                <a16:creationId xmlns:a16="http://schemas.microsoft.com/office/drawing/2014/main" id="{DA99D04D-6D08-44D2-9D3A-4986C5824CA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25.10</a:t>
            </a:r>
          </a:p>
        </p:txBody>
      </p:sp>
    </p:spTree>
    <p:extLst>
      <p:ext uri="{BB962C8B-B14F-4D97-AF65-F5344CB8AC3E}">
        <p14:creationId xmlns:p14="http://schemas.microsoft.com/office/powerpoint/2010/main" val="305030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D7B44A7-EBB7-417E-93E5-34A730BF354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liverwort has a flat, leaf-like structure haploid (1n) called a thallus. Root-like rhizoids grow from the bottom of the thallus. A slender stalk extends from the thallus, and an archegonial head sits at its top. The archegonial head has fronds, like a palm tree. The underside of the archegonial head contains protrusions called archegonia, which house the eggs. Sperm enter through a hole in the bottom of the archegonium and fertilize the egg to produce a diploid (2n) embryo. The embryo grows into a stalk. Meiosis produces haploid (1n) spores in a sac at the tip of the stalk . The sac bursts open, releasing the spores. The spores sprout, producing a new thallus and rhizoi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658" b="-1165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life cycle of a typical liverwort is shown. (credit: modification of work by Mariana Ruiz </a:t>
            </a:r>
            <a:r>
              <a:rPr lang="en-US" sz="1600" dirty="0" err="1">
                <a:solidFill>
                  <a:srgbClr val="000000"/>
                </a:solidFill>
              </a:rPr>
              <a:t>Villareal</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25.11</a:t>
            </a:r>
          </a:p>
        </p:txBody>
      </p:sp>
      <p:pic>
        <p:nvPicPr>
          <p:cNvPr id="7" name="OpenStaxLogo" descr="openstax college logo">
            <a:extLst>
              <a:ext uri="{FF2B5EF4-FFF2-40B4-BE49-F238E27FC236}">
                <a16:creationId xmlns:a16="http://schemas.microsoft.com/office/drawing/2014/main" id="{544FD8A6-E12C-4155-9FAE-FF10E083E1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41555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F647A2E-75D5-435A-9C55-E07488DB4997}"/>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Hornworts grow a tall and slender sporophyte. (credit: modification of work by Jason </a:t>
            </a:r>
            <a:r>
              <a:rPr lang="da-DK" sz="1600" dirty="0" err="1"/>
              <a:t>Hollinger</a:t>
            </a:r>
            <a:r>
              <a:rPr lang="da-DK" sz="1600" dirty="0"/>
              <a:t>)</a:t>
            </a:r>
            <a:endParaRPr lang="en-US" sz="1600" dirty="0"/>
          </a:p>
        </p:txBody>
      </p:sp>
      <p:pic>
        <p:nvPicPr>
          <p:cNvPr id="2" name="Figure" descr="The base of the hornwort plant, called the thallus, has a wrinkled, leaf-like appearance. The sporophytes are a cluster of slender green stalks with brown tips grows from this wrinkled ma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63" r="-35963"/>
          <a:stretch>
            <a:fillRect/>
          </a:stretch>
        </p:blipFill>
        <p:spPr/>
      </p:pic>
      <p:pic>
        <p:nvPicPr>
          <p:cNvPr id="9" name="OpenStaxLogo" descr="openstax college logo">
            <a:extLst>
              <a:ext uri="{FF2B5EF4-FFF2-40B4-BE49-F238E27FC236}">
                <a16:creationId xmlns:a16="http://schemas.microsoft.com/office/drawing/2014/main" id="{485C9322-30C1-4CEB-90BD-535A734424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25.12</a:t>
            </a:r>
          </a:p>
        </p:txBody>
      </p:sp>
    </p:spTree>
    <p:extLst>
      <p:ext uri="{BB962C8B-B14F-4D97-AF65-F5344CB8AC3E}">
        <p14:creationId xmlns:p14="http://schemas.microsoft.com/office/powerpoint/2010/main" val="201668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6877C6-AD1F-4512-9E35-32FC11FA84A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alternation of generation in hornworts is shown. (credit: modification of work by “Smith609”/Wikimedia Commons based on original work by Mariana Ruiz </a:t>
            </a:r>
            <a:r>
              <a:rPr lang="en-US" sz="1600" dirty="0" err="1">
                <a:solidFill>
                  <a:srgbClr val="000000"/>
                </a:solidFill>
              </a:rPr>
              <a:t>Villareal</a:t>
            </a:r>
            <a:r>
              <a:rPr lang="en-US" sz="1600" dirty="0">
                <a:solidFill>
                  <a:srgbClr val="000000"/>
                </a:solidFill>
              </a:rPr>
              <a:t>)</a:t>
            </a:r>
          </a:p>
        </p:txBody>
      </p:sp>
      <p:pic>
        <p:nvPicPr>
          <p:cNvPr id="2" name="Figure" descr="In hornworts, the gametophyte is a haploid (1n) leaf-like structure with slender stalks called rhizoids underneath. Male sex organs called antheridia produce sperm, and female sex organs called archegonia produce eggs. Both male and female sex organs form just beneath the surface of the gametophyte, and are exposed to the surface as the organs mature. The sperm swims to the egg or is propelled by water. When the egg is fertilized, the embryo grows into a hollow tube-like structure called a sporophyte. Meiosis inside the sporophyte produces haploid (1n) spores. The spores are ejected from the top of the tube. They grow into new gametophytes,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587" b="-13587"/>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3FC10B65-79F5-47C7-8B1F-0DF0F40FD6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25.13</a:t>
            </a:r>
          </a:p>
        </p:txBody>
      </p:sp>
    </p:spTree>
    <p:extLst>
      <p:ext uri="{BB962C8B-B14F-4D97-AF65-F5344CB8AC3E}">
        <p14:creationId xmlns:p14="http://schemas.microsoft.com/office/powerpoint/2010/main" val="85245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FA892CF-6BDB-4DAA-9061-419D63AF54E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n mosses, the mature haploid (1n) gametophyte is a slender, nonvascular stem with fuzzy, non-vascular leaves. Root-like rhizoids grow from the bottom. Male antheridia and female archegonia grow at the tip of the stem. Sperm fertilize the eggs, producing a diploid (2n) zygote inside a vase-like structure called a venter inside the archegonial head. The embryo grows into a sporophyte that projects like a flower from the vase. The sporophyte undergoes meiosis to produce haploid (1n) spores that grow to produce mature gametophytes,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799" r="-77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This illustration shows the life cycle of mosses. (credit: modification of work by Mariana Ruiz </a:t>
            </a:r>
            <a:r>
              <a:rPr lang="en-US" sz="1600" dirty="0" err="1">
                <a:solidFill>
                  <a:srgbClr val="000000"/>
                </a:solidFill>
              </a:rPr>
              <a:t>Villareal</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25.14</a:t>
            </a:r>
          </a:p>
        </p:txBody>
      </p:sp>
      <p:pic>
        <p:nvPicPr>
          <p:cNvPr id="7" name="OpenStaxLogo" descr="openstax college logo">
            <a:extLst>
              <a:ext uri="{FF2B5EF4-FFF2-40B4-BE49-F238E27FC236}">
                <a16:creationId xmlns:a16="http://schemas.microsoft.com/office/drawing/2014/main" id="{8D5B21C8-F18D-4B76-9448-D7BEE947AC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44432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854C0E-E233-4CF3-8E82-27D1F68EE1C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photograph shows the long slender stems, called setae, connected to capsules of the moss </a:t>
            </a:r>
            <a:r>
              <a:rPr lang="en-US" sz="1600" i="1" dirty="0" err="1"/>
              <a:t>Thamnobryum</a:t>
            </a:r>
            <a:r>
              <a:rPr lang="en-US" sz="1600" i="1" dirty="0"/>
              <a:t> </a:t>
            </a:r>
            <a:r>
              <a:rPr lang="en-US" sz="1600" i="1" dirty="0" err="1"/>
              <a:t>alopecurum</a:t>
            </a:r>
            <a:r>
              <a:rPr lang="en-US" sz="1600" dirty="0"/>
              <a:t>. (credit: modification of work by Hermann </a:t>
            </a:r>
            <a:r>
              <a:rPr lang="en-US" sz="1600" dirty="0" err="1"/>
              <a:t>Schachner</a:t>
            </a:r>
            <a:r>
              <a:rPr lang="en-US" sz="1600" dirty="0"/>
              <a:t>)</a:t>
            </a:r>
          </a:p>
        </p:txBody>
      </p:sp>
      <p:pic>
        <p:nvPicPr>
          <p:cNvPr id="3" name="Figure" descr="In the photo, setae appear as long, slender, bent stems with oval-shaped capsules at the ti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17" r="-31517"/>
          <a:stretch>
            <a:fillRect/>
          </a:stretch>
        </p:blipFill>
        <p:spPr/>
      </p:pic>
      <p:pic>
        <p:nvPicPr>
          <p:cNvPr id="9" name="OpenStaxLogo" descr="openstax college logo">
            <a:extLst>
              <a:ext uri="{FF2B5EF4-FFF2-40B4-BE49-F238E27FC236}">
                <a16:creationId xmlns:a16="http://schemas.microsoft.com/office/drawing/2014/main" id="{9945900E-3181-4E61-8507-0C9A8ED7B5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25.15</a:t>
            </a:r>
          </a:p>
        </p:txBody>
      </p:sp>
    </p:spTree>
    <p:extLst>
      <p:ext uri="{BB962C8B-B14F-4D97-AF65-F5344CB8AC3E}">
        <p14:creationId xmlns:p14="http://schemas.microsoft.com/office/powerpoint/2010/main" val="389910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0D6383D-905A-4C0B-A605-7CB5726D68E8}"/>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club mosses such as </a:t>
            </a:r>
            <a:r>
              <a:rPr lang="en-US" sz="1600" i="1" dirty="0" err="1"/>
              <a:t>Lycopodium</a:t>
            </a:r>
            <a:r>
              <a:rPr lang="en-US" sz="1600" i="1" dirty="0"/>
              <a:t> </a:t>
            </a:r>
            <a:r>
              <a:rPr lang="en-US" sz="1600" i="1" dirty="0" err="1"/>
              <a:t>clavatum</a:t>
            </a:r>
            <a:r>
              <a:rPr lang="en-US" sz="1600" dirty="0"/>
              <a:t>, sporangia are arranged in clusters called strobili. (credit: Cory </a:t>
            </a:r>
            <a:r>
              <a:rPr lang="en-US" sz="1600" dirty="0" err="1"/>
              <a:t>Zanker</a:t>
            </a:r>
            <a:r>
              <a:rPr lang="en-US" sz="1600" dirty="0"/>
              <a:t>)</a:t>
            </a:r>
          </a:p>
        </p:txBody>
      </p:sp>
      <p:pic>
        <p:nvPicPr>
          <p:cNvPr id="2" name="Figure" descr="In the photo, seed-like strobili are arranged around the slender stalks of a club mo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139" r="-39139"/>
          <a:stretch>
            <a:fillRect/>
          </a:stretch>
        </p:blipFill>
        <p:spPr/>
      </p:pic>
      <p:pic>
        <p:nvPicPr>
          <p:cNvPr id="9" name="OpenStaxLogo" descr="openstax college logo">
            <a:extLst>
              <a:ext uri="{FF2B5EF4-FFF2-40B4-BE49-F238E27FC236}">
                <a16:creationId xmlns:a16="http://schemas.microsoft.com/office/drawing/2014/main" id="{899CCD11-CE8E-42DE-933B-3FB744ECDB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25.16</a:t>
            </a:r>
          </a:p>
        </p:txBody>
      </p:sp>
    </p:spTree>
    <p:extLst>
      <p:ext uri="{BB962C8B-B14F-4D97-AF65-F5344CB8AC3E}">
        <p14:creationId xmlns:p14="http://schemas.microsoft.com/office/powerpoint/2010/main" val="48757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8A391CE-8BE0-40BA-BF23-61709502B084}"/>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Horsetails thrive in a marsh. (credit: </a:t>
            </a:r>
            <a:r>
              <a:rPr lang="en-US" sz="1600" dirty="0" err="1"/>
              <a:t>Myriam</a:t>
            </a:r>
            <a:r>
              <a:rPr lang="en-US" sz="1600" dirty="0"/>
              <a:t> Feldman)</a:t>
            </a:r>
          </a:p>
        </p:txBody>
      </p:sp>
      <p:pic>
        <p:nvPicPr>
          <p:cNvPr id="2" name="Figure" descr="In the photo, bushy horsetail plants grow in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CEEDC0AB-D56C-46E8-8493-DF70508FEA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25.17</a:t>
            </a:r>
          </a:p>
        </p:txBody>
      </p:sp>
    </p:spTree>
    <p:extLst>
      <p:ext uri="{BB962C8B-B14F-4D97-AF65-F5344CB8AC3E}">
        <p14:creationId xmlns:p14="http://schemas.microsoft.com/office/powerpoint/2010/main" val="1343092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72C072-E0C5-464C-8AA1-8E09CC1203A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Thin leaves originating at the joints are noticeable on the horsetail plant. Horsetails were once used as scrubbing brushes and were nicknamed scouring brushes. (credit: </a:t>
            </a:r>
            <a:r>
              <a:rPr lang="en-US" sz="1600" dirty="0" err="1">
                <a:solidFill>
                  <a:srgbClr val="000000"/>
                </a:solidFill>
              </a:rPr>
              <a:t>Myriam</a:t>
            </a:r>
            <a:r>
              <a:rPr lang="en-US" sz="1600" dirty="0">
                <a:solidFill>
                  <a:srgbClr val="000000"/>
                </a:solidFill>
              </a:rPr>
              <a:t> </a:t>
            </a:r>
            <a:r>
              <a:rPr lang="da-DK" sz="1600" dirty="0">
                <a:solidFill>
                  <a:srgbClr val="000000"/>
                </a:solidFill>
              </a:rPr>
              <a:t>Feldman)</a:t>
            </a:r>
            <a:endParaRPr lang="en-US" sz="1600" dirty="0">
              <a:solidFill>
                <a:srgbClr val="000000"/>
              </a:solidFill>
            </a:endParaRPr>
          </a:p>
        </p:txBody>
      </p:sp>
      <p:pic>
        <p:nvPicPr>
          <p:cNvPr id="2" name="Figure" descr="Photo shows a horsetail plant, which resembles a scrub brush, with a thick stem and whorls of thin leaves branching from the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19" r="-1119"/>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AC967FAD-B6B4-4C44-8BB1-D80B68EC4E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25.18</a:t>
            </a:r>
          </a:p>
        </p:txBody>
      </p:sp>
    </p:spTree>
    <p:extLst>
      <p:ext uri="{BB962C8B-B14F-4D97-AF65-F5344CB8AC3E}">
        <p14:creationId xmlns:p14="http://schemas.microsoft.com/office/powerpoint/2010/main" val="316279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0018C0C-3C10-4832-8172-449FEDF0FAE9}"/>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Seedless plants, like these horsetails (</a:t>
            </a:r>
            <a:r>
              <a:rPr lang="en-US" sz="1600" i="1" dirty="0"/>
              <a:t>Equisetum </a:t>
            </a:r>
            <a:r>
              <a:rPr lang="en-US" sz="1600" dirty="0"/>
              <a:t>sp.), thrive in damp, shaded environments under a tree canopy where dryness is rare. (credit: modification of work by Jerry </a:t>
            </a:r>
            <a:r>
              <a:rPr lang="en-US" sz="1600" dirty="0" err="1"/>
              <a:t>Kirkhart</a:t>
            </a:r>
            <a:r>
              <a:rPr lang="en-US" sz="1600" dirty="0"/>
              <a:t>)</a:t>
            </a:r>
          </a:p>
        </p:txBody>
      </p:sp>
      <p:pic>
        <p:nvPicPr>
          <p:cNvPr id="2" name="Figure" descr="Photo shows a seedless plant growing under a large tree. The seedless plant has a long, slender stalk with thin, filamentous branches radiating out from it. The branches have no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42" r="-26342"/>
          <a:stretch>
            <a:fillRect/>
          </a:stretch>
        </p:blipFill>
        <p:spPr/>
      </p:pic>
      <p:pic>
        <p:nvPicPr>
          <p:cNvPr id="9" name="OpenStaxLogo" descr="openstax college logo">
            <a:extLst>
              <a:ext uri="{FF2B5EF4-FFF2-40B4-BE49-F238E27FC236}">
                <a16:creationId xmlns:a16="http://schemas.microsoft.com/office/drawing/2014/main" id="{9FCD2473-81FE-41D9-AC92-9B7C2B1A73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77B6FD-6B4C-46C1-A35B-1C026FEE80D7}"/>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whisk fern </a:t>
            </a:r>
            <a:r>
              <a:rPr lang="en-US" sz="1600" i="1" dirty="0" err="1"/>
              <a:t>Psilotum</a:t>
            </a:r>
            <a:r>
              <a:rPr lang="en-US" sz="1600" i="1" dirty="0"/>
              <a:t> </a:t>
            </a:r>
            <a:r>
              <a:rPr lang="en-US" sz="1600" i="1" dirty="0" err="1"/>
              <a:t>nudum</a:t>
            </a:r>
            <a:r>
              <a:rPr lang="en-US" sz="1600" i="1" dirty="0"/>
              <a:t> </a:t>
            </a:r>
            <a:r>
              <a:rPr lang="en-US" sz="1600" dirty="0"/>
              <a:t>has conspicuous green stems with knob-shaped </a:t>
            </a:r>
            <a:r>
              <a:rPr lang="de-DE" sz="1600" dirty="0" err="1"/>
              <a:t>sporangia</a:t>
            </a:r>
            <a:r>
              <a:rPr lang="de-DE" sz="1600" dirty="0"/>
              <a:t>. (</a:t>
            </a:r>
            <a:r>
              <a:rPr lang="de-DE" sz="1600" dirty="0" err="1"/>
              <a:t>credit</a:t>
            </a:r>
            <a:r>
              <a:rPr lang="de-DE" sz="1600" dirty="0"/>
              <a:t>: </a:t>
            </a:r>
            <a:r>
              <a:rPr lang="de-DE" sz="1600" dirty="0" err="1"/>
              <a:t>Forest</a:t>
            </a:r>
            <a:r>
              <a:rPr lang="de-DE" sz="1600" dirty="0"/>
              <a:t> &amp; Kim Starr)</a:t>
            </a:r>
            <a:endParaRPr lang="en-US" sz="1600" dirty="0"/>
          </a:p>
        </p:txBody>
      </p:sp>
      <p:pic>
        <p:nvPicPr>
          <p:cNvPr id="2" name="Figure" descr="Photo shows a whisk fern with many green stems that have small knobs along their leng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615D4B33-B46E-4D06-A77B-39AA8476DC6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25.19</a:t>
            </a:r>
          </a:p>
        </p:txBody>
      </p:sp>
    </p:spTree>
    <p:extLst>
      <p:ext uri="{BB962C8B-B14F-4D97-AF65-F5344CB8AC3E}">
        <p14:creationId xmlns:p14="http://schemas.microsoft.com/office/powerpoint/2010/main" val="215789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79943D0-0EC3-4D53-85C1-B7BC290AF44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Some specimens of this short tree-fern species can grow very tall. (credit: Adrian </a:t>
            </a:r>
            <a:r>
              <a:rPr lang="en-US" sz="1600" dirty="0" err="1"/>
              <a:t>Pingstone</a:t>
            </a:r>
            <a:r>
              <a:rPr lang="en-US" sz="1600" dirty="0"/>
              <a:t>)</a:t>
            </a:r>
          </a:p>
        </p:txBody>
      </p:sp>
      <p:pic>
        <p:nvPicPr>
          <p:cNvPr id="2" name="Figure" descr="Photo shows a potted tree f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634" r="-33634"/>
          <a:stretch>
            <a:fillRect/>
          </a:stretch>
        </p:blipFill>
        <p:spPr/>
      </p:pic>
      <p:pic>
        <p:nvPicPr>
          <p:cNvPr id="9" name="OpenStaxLogo" descr="openstax college logo">
            <a:extLst>
              <a:ext uri="{FF2B5EF4-FFF2-40B4-BE49-F238E27FC236}">
                <a16:creationId xmlns:a16="http://schemas.microsoft.com/office/drawing/2014/main" id="{F490652B-DDC7-43B7-83AD-55A2B2DEF5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25.20</a:t>
            </a:r>
          </a:p>
        </p:txBody>
      </p:sp>
    </p:spTree>
    <p:extLst>
      <p:ext uri="{BB962C8B-B14F-4D97-AF65-F5344CB8AC3E}">
        <p14:creationId xmlns:p14="http://schemas.microsoft.com/office/powerpoint/2010/main" val="87755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6CD5328-F45F-43C0-A79F-BD659791969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Croziers, or fiddleheads, are the tips of fern fronds. (credit a: modification of work by Cory </a:t>
            </a:r>
            <a:r>
              <a:rPr lang="en-US" sz="1600" dirty="0" err="1"/>
              <a:t>Zanker</a:t>
            </a:r>
            <a:r>
              <a:rPr lang="en-US" sz="1600" dirty="0"/>
              <a:t>; credit b: modification of work by </a:t>
            </a:r>
            <a:r>
              <a:rPr lang="en-US" sz="1600" dirty="0" err="1"/>
              <a:t>Myriam</a:t>
            </a:r>
            <a:r>
              <a:rPr lang="en-US" sz="1600" dirty="0"/>
              <a:t> Feldman)</a:t>
            </a:r>
          </a:p>
        </p:txBody>
      </p:sp>
      <p:pic>
        <p:nvPicPr>
          <p:cNvPr id="2" name="Figure" descr="Fiddleheads at the top of a maturing fern curl into a structure that resembles their namesak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34" b="-2534"/>
          <a:stretch>
            <a:fillRect/>
          </a:stretch>
        </p:blipFill>
        <p:spPr/>
      </p:pic>
      <p:pic>
        <p:nvPicPr>
          <p:cNvPr id="9" name="OpenStaxLogo" descr="openstax college logo">
            <a:extLst>
              <a:ext uri="{FF2B5EF4-FFF2-40B4-BE49-F238E27FC236}">
                <a16:creationId xmlns:a16="http://schemas.microsoft.com/office/drawing/2014/main" id="{380FD8B0-2710-47C2-B322-D9F845E1D8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25.21</a:t>
            </a:r>
          </a:p>
        </p:txBody>
      </p:sp>
    </p:spTree>
    <p:extLst>
      <p:ext uri="{BB962C8B-B14F-4D97-AF65-F5344CB8AC3E}">
        <p14:creationId xmlns:p14="http://schemas.microsoft.com/office/powerpoint/2010/main" val="89193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A72EE1-4860-4B30-B223-8D39265AE4CE}"/>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life cycle of a fern shows alternation of generations with a dominant sporophyte stage. (credit “fern”: modification of work by Cory </a:t>
            </a:r>
            <a:r>
              <a:rPr lang="en-US" sz="1600" dirty="0" err="1"/>
              <a:t>Zanker</a:t>
            </a:r>
            <a:r>
              <a:rPr lang="en-US" sz="1600" dirty="0"/>
              <a:t>; credit “gametophyte”: modification of work by “</a:t>
            </a:r>
            <a:r>
              <a:rPr lang="en-US" sz="1600" dirty="0" err="1"/>
              <a:t>Vlmastra</a:t>
            </a:r>
            <a:r>
              <a:rPr lang="en-US" sz="1600" dirty="0"/>
              <a:t>”/Wikimedia Commons)</a:t>
            </a:r>
          </a:p>
        </p:txBody>
      </p:sp>
      <p:pic>
        <p:nvPicPr>
          <p:cNvPr id="2" name="Figure" descr="The fern life cycle begins with a diploid (2n) sporophyte, which is the fern plant. Sporangia are round bumps that occur on the bottom of the leaves. Sporangia undergo mitosis to form haploid (1n) spores. The spores germinate and grow into a green gametophyte 1n that resembles lettuce. The gametophyte contains antheridia that produce, sperm and archegonia that produce eggs. Inside the archegonium the sperm fertilizes the egg, forming a diploid (2n) zygote. The zygote undergoes mitosis to form a 2n sporophyte, end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771" r="-15771"/>
          <a:stretch>
            <a:fillRect/>
          </a:stretch>
        </p:blipFill>
        <p:spPr/>
      </p:pic>
      <p:pic>
        <p:nvPicPr>
          <p:cNvPr id="9" name="OpenStaxLogo" descr="openstax college logo">
            <a:extLst>
              <a:ext uri="{FF2B5EF4-FFF2-40B4-BE49-F238E27FC236}">
                <a16:creationId xmlns:a16="http://schemas.microsoft.com/office/drawing/2014/main" id="{2C86F511-C58B-4008-AB10-361ED613FB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25.22</a:t>
            </a:r>
          </a:p>
        </p:txBody>
      </p:sp>
    </p:spTree>
    <p:extLst>
      <p:ext uri="{BB962C8B-B14F-4D97-AF65-F5344CB8AC3E}">
        <p14:creationId xmlns:p14="http://schemas.microsoft.com/office/powerpoint/2010/main" val="1799553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C308A92-7658-4757-855D-3DE6C8A3D6E0}"/>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Sori</a:t>
            </a:r>
            <a:r>
              <a:rPr lang="en-US" sz="1600" dirty="0"/>
              <a:t> appear as small bumps on the underside of a fern frond. (credit: </a:t>
            </a:r>
            <a:r>
              <a:rPr lang="en-US" sz="1600" dirty="0" err="1"/>
              <a:t>Myriam</a:t>
            </a:r>
            <a:r>
              <a:rPr lang="en-US" sz="1600" dirty="0"/>
              <a:t> Feldman)</a:t>
            </a:r>
          </a:p>
        </p:txBody>
      </p:sp>
      <p:pic>
        <p:nvPicPr>
          <p:cNvPr id="2" name="Figure" descr="The photo shows small bumps called sori on the underside of a fern fro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790" r="-14790"/>
          <a:stretch>
            <a:fillRect/>
          </a:stretch>
        </p:blipFill>
        <p:spPr/>
      </p:pic>
      <p:pic>
        <p:nvPicPr>
          <p:cNvPr id="9" name="OpenStaxLogo" descr="openstax college logo">
            <a:extLst>
              <a:ext uri="{FF2B5EF4-FFF2-40B4-BE49-F238E27FC236}">
                <a16:creationId xmlns:a16="http://schemas.microsoft.com/office/drawing/2014/main" id="{705244BD-BBBD-4B4F-AA80-6F039000CE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25.23</a:t>
            </a:r>
          </a:p>
        </p:txBody>
      </p:sp>
    </p:spTree>
    <p:extLst>
      <p:ext uri="{BB962C8B-B14F-4D97-AF65-F5344CB8AC3E}">
        <p14:creationId xmlns:p14="http://schemas.microsoft.com/office/powerpoint/2010/main" val="1978217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2F91213-2A32-49DD-96AE-8E5E8CCFA9D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Shown here are a young sporophyte (upper part of image) and a heart-shaped gametophyte (bottom part of image). (credit: modification of work by “</a:t>
            </a:r>
            <a:r>
              <a:rPr lang="en-US" sz="1600" dirty="0" err="1"/>
              <a:t>Vlmastra</a:t>
            </a:r>
            <a:r>
              <a:rPr lang="en-US" sz="1600" dirty="0"/>
              <a:t>”/Wikimedia Commons)</a:t>
            </a:r>
          </a:p>
        </p:txBody>
      </p:sp>
      <p:pic>
        <p:nvPicPr>
          <p:cNvPr id="2" name="Figure" descr="The photo shows a young sporophyte with a fan-shaped leaf growing from a lettuce-like gametophyt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01" r="-22201"/>
          <a:stretch>
            <a:fillRect/>
          </a:stretch>
        </p:blipFill>
        <p:spPr/>
      </p:pic>
      <p:pic>
        <p:nvPicPr>
          <p:cNvPr id="9" name="OpenStaxLogo" descr="openstax college logo">
            <a:extLst>
              <a:ext uri="{FF2B5EF4-FFF2-40B4-BE49-F238E27FC236}">
                <a16:creationId xmlns:a16="http://schemas.microsoft.com/office/drawing/2014/main" id="{CC353A49-B98A-44CD-A46E-1F3DE3271A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25.24</a:t>
            </a:r>
          </a:p>
        </p:txBody>
      </p:sp>
    </p:spTree>
    <p:extLst>
      <p:ext uri="{BB962C8B-B14F-4D97-AF65-F5344CB8AC3E}">
        <p14:creationId xmlns:p14="http://schemas.microsoft.com/office/powerpoint/2010/main" val="2780424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7A09DF-9D3F-4214-BF6D-41BE321D935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landscaped border at a college campus was designed by students in the horticulture and landscaping department of the college. (credit: </a:t>
            </a:r>
            <a:r>
              <a:rPr lang="en-US" sz="1600" dirty="0" err="1"/>
              <a:t>Myriam</a:t>
            </a:r>
            <a:r>
              <a:rPr lang="en-US" sz="1600" dirty="0"/>
              <a:t> Feldman)</a:t>
            </a:r>
          </a:p>
        </p:txBody>
      </p:sp>
      <p:pic>
        <p:nvPicPr>
          <p:cNvPr id="2" name="Figure" descr="Photo shows a landscaped garden with a variety of flowers and bush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4C17EAAF-C938-43D1-AC45-FA17EE1F82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25.25</a:t>
            </a:r>
          </a:p>
        </p:txBody>
      </p:sp>
    </p:spTree>
    <p:extLst>
      <p:ext uri="{BB962C8B-B14F-4D97-AF65-F5344CB8AC3E}">
        <p14:creationId xmlns:p14="http://schemas.microsoft.com/office/powerpoint/2010/main" val="276639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388F85-4548-4AF3-AF50-965ECB60AFA1}"/>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Sphagnum </a:t>
            </a:r>
            <a:r>
              <a:rPr lang="en-US" sz="1600" i="1" dirty="0" err="1"/>
              <a:t>acutifolium</a:t>
            </a:r>
            <a:r>
              <a:rPr lang="en-US" sz="1600" i="1" dirty="0"/>
              <a:t> </a:t>
            </a:r>
            <a:r>
              <a:rPr lang="en-US" sz="1600" dirty="0"/>
              <a:t>is dried peat moss and can be used as fuel. (credit: Ken </a:t>
            </a:r>
            <a:r>
              <a:rPr lang="en-US" sz="1600" dirty="0" err="1"/>
              <a:t>Goulding</a:t>
            </a:r>
            <a:r>
              <a:rPr lang="en-US" sz="1600" dirty="0"/>
              <a:t>)</a:t>
            </a:r>
          </a:p>
        </p:txBody>
      </p:sp>
      <p:pic>
        <p:nvPicPr>
          <p:cNvPr id="2" name="Figure" descr="The Sphagnum in the photo has the appearance of a bumpy red carpet with protruding black stalk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pic>
        <p:nvPicPr>
          <p:cNvPr id="9" name="OpenStaxLogo" descr="openstax college logo">
            <a:extLst>
              <a:ext uri="{FF2B5EF4-FFF2-40B4-BE49-F238E27FC236}">
                <a16:creationId xmlns:a16="http://schemas.microsoft.com/office/drawing/2014/main" id="{F89B4BEB-E9D1-4672-932F-964F27B944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25.26</a:t>
            </a:r>
          </a:p>
        </p:txBody>
      </p:sp>
    </p:spTree>
    <p:extLst>
      <p:ext uri="{BB962C8B-B14F-4D97-AF65-F5344CB8AC3E}">
        <p14:creationId xmlns:p14="http://schemas.microsoft.com/office/powerpoint/2010/main" val="76494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E374AC1-EFD3-47EF-A1AC-4800E3170E08}"/>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Alternation of generations between the 1</a:t>
            </a:r>
            <a:r>
              <a:rPr lang="en-US" sz="1600" i="1" dirty="0"/>
              <a:t>n </a:t>
            </a:r>
            <a:r>
              <a:rPr lang="en-US" sz="1600" dirty="0"/>
              <a:t>gametophyte and 2</a:t>
            </a:r>
            <a:r>
              <a:rPr lang="en-US" sz="1600" i="1" dirty="0"/>
              <a:t>n </a:t>
            </a:r>
            <a:r>
              <a:rPr lang="en-US" sz="1600" dirty="0"/>
              <a:t>sporophyte is shown. (credit: Peter </a:t>
            </a:r>
            <a:r>
              <a:rPr lang="en-US" sz="1600" dirty="0" err="1"/>
              <a:t>Coxhead</a:t>
            </a:r>
            <a:r>
              <a:rPr lang="en-US" sz="1600" dirty="0"/>
              <a:t>)</a:t>
            </a:r>
          </a:p>
        </p:txBody>
      </p:sp>
      <p:pic>
        <p:nvPicPr>
          <p:cNvPr id="2" name="Figure" descr="The plant life cycle has haploid and diploid stages. The cycle begins when haploid (1n) spores undergo mitosis to form a multicellular gametophyte. The gametophyte produces gametes, two of which fuse to form a diploid zygote. The diploid (2n) zygote undergoes mitosis to form a multicellular sporophyte. Meiosis of cells in the sporophyte produces 1n spores, completing the cy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849" r="-15849"/>
          <a:stretch>
            <a:fillRect/>
          </a:stretch>
        </p:blipFill>
        <p:spPr/>
      </p:pic>
      <p:pic>
        <p:nvPicPr>
          <p:cNvPr id="9" name="OpenStaxLogo" descr="openstax college logo">
            <a:extLst>
              <a:ext uri="{FF2B5EF4-FFF2-40B4-BE49-F238E27FC236}">
                <a16:creationId xmlns:a16="http://schemas.microsoft.com/office/drawing/2014/main" id="{5C93D5B4-38CF-4978-B3A5-6ABB4F7C2E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25.2</a:t>
            </a:r>
          </a:p>
        </p:txBody>
      </p:sp>
    </p:spTree>
    <p:extLst>
      <p:ext uri="{BB962C8B-B14F-4D97-AF65-F5344CB8AC3E}">
        <p14:creationId xmlns:p14="http://schemas.microsoft.com/office/powerpoint/2010/main" val="41723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EBFFF2A-1873-4953-A7C5-89C0213F0AD2}"/>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Spore-producing sacs called sporangia grow at the ends of long, thin stalks in this photo of the moss </a:t>
            </a:r>
            <a:r>
              <a:rPr lang="en-US" sz="1600" i="1" dirty="0" err="1"/>
              <a:t>Esporangios</a:t>
            </a:r>
            <a:r>
              <a:rPr lang="en-US" sz="1600" i="1" dirty="0"/>
              <a:t> </a:t>
            </a:r>
            <a:r>
              <a:rPr lang="en-US" sz="1600" i="1" dirty="0" err="1"/>
              <a:t>bryum</a:t>
            </a:r>
            <a:r>
              <a:rPr lang="en-US" sz="1600" dirty="0"/>
              <a:t>. (credit: Javier Martin)</a:t>
            </a:r>
          </a:p>
        </p:txBody>
      </p:sp>
      <p:pic>
        <p:nvPicPr>
          <p:cNvPr id="2" name="Figure" descr="Photo shows sporangia in seedless plant Bryum capilla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A1D8FB93-6A96-4B8D-A32F-B8129F9771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25.3</a:t>
            </a:r>
          </a:p>
        </p:txBody>
      </p:sp>
    </p:spTree>
    <p:extLst>
      <p:ext uri="{BB962C8B-B14F-4D97-AF65-F5344CB8AC3E}">
        <p14:creationId xmlns:p14="http://schemas.microsoft.com/office/powerpoint/2010/main" val="121556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CDE91CE-B98F-4669-B14D-789908BFAFF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Addition of new cells in a root occurs at the apical meristem. Subsequent enlargement of these cells causes the organ to grow and elongate. The root cap protects the fragile apical meristem as the root tip is pushed through the soil by cell elongation.</a:t>
            </a:r>
          </a:p>
        </p:txBody>
      </p:sp>
      <p:pic>
        <p:nvPicPr>
          <p:cNvPr id="2" name="Figure" descr="Illustration shows the tip of a root. The cells in the tip are smaller than the more mature cells further 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797" r="-43797"/>
          <a:stretch>
            <a:fillRect/>
          </a:stretch>
        </p:blipFill>
        <p:spPr/>
      </p:pic>
      <p:pic>
        <p:nvPicPr>
          <p:cNvPr id="9" name="OpenStaxLogo" descr="openstax college logo">
            <a:extLst>
              <a:ext uri="{FF2B5EF4-FFF2-40B4-BE49-F238E27FC236}">
                <a16:creationId xmlns:a16="http://schemas.microsoft.com/office/drawing/2014/main" id="{38F692A5-8FE6-4AD0-A6B1-2055314607B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25.4</a:t>
            </a:r>
          </a:p>
        </p:txBody>
      </p:sp>
    </p:spTree>
    <p:extLst>
      <p:ext uri="{BB962C8B-B14F-4D97-AF65-F5344CB8AC3E}">
        <p14:creationId xmlns:p14="http://schemas.microsoft.com/office/powerpoint/2010/main" val="155179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C5793D0-3969-40B5-A634-46466EB7653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a:t>
            </a:r>
            <a:r>
              <a:rPr lang="en-US" sz="1600" dirty="0" err="1"/>
              <a:t>Rhynie</a:t>
            </a:r>
            <a:r>
              <a:rPr lang="en-US" sz="1600" dirty="0"/>
              <a:t> </a:t>
            </a:r>
            <a:r>
              <a:rPr lang="en-US" sz="1600" dirty="0" err="1"/>
              <a:t>chert</a:t>
            </a:r>
            <a:r>
              <a:rPr lang="en-US" sz="1600" dirty="0"/>
              <a:t> contains fossilized material from vascular plants. The area inside the circle contains bulbous underground stems called corms, and root-like structures called rhizoids. (credit b: modification of work by Peter </a:t>
            </a:r>
            <a:r>
              <a:rPr lang="en-US" sz="1600" dirty="0" err="1"/>
              <a:t>Coxhead</a:t>
            </a:r>
            <a:r>
              <a:rPr lang="en-US" sz="1600" dirty="0"/>
              <a:t> based on original image by “Smith609”/Wikimedia Commons; scale-bar data from Matt Russell)</a:t>
            </a:r>
          </a:p>
        </p:txBody>
      </p:sp>
      <p:pic>
        <p:nvPicPr>
          <p:cNvPr id="2" name="Figure" descr="Photo shows a rock marbled brown and black with multiple indentations and irregular, pockmarked features containing fossilized corms and rhizoi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060" r="-28060"/>
          <a:stretch>
            <a:fillRect/>
          </a:stretch>
        </p:blipFill>
        <p:spPr/>
      </p:pic>
      <p:pic>
        <p:nvPicPr>
          <p:cNvPr id="9" name="OpenStaxLogo" descr="openstax college logo">
            <a:extLst>
              <a:ext uri="{FF2B5EF4-FFF2-40B4-BE49-F238E27FC236}">
                <a16:creationId xmlns:a16="http://schemas.microsoft.com/office/drawing/2014/main" id="{30F57941-1AB6-423D-BCD3-EEA0D6620F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25.5</a:t>
            </a:r>
          </a:p>
        </p:txBody>
      </p:sp>
    </p:spTree>
    <p:extLst>
      <p:ext uri="{BB962C8B-B14F-4D97-AF65-F5344CB8AC3E}">
        <p14:creationId xmlns:p14="http://schemas.microsoft.com/office/powerpoint/2010/main" val="248097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333796-C203-4EA1-A5E1-4F48312AA251}"/>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table shows the major divisions of green plants.</a:t>
            </a:r>
          </a:p>
        </p:txBody>
      </p:sp>
      <p:pic>
        <p:nvPicPr>
          <p:cNvPr id="2" name="Figure" descr="Table shows the division of Streptophytes: the green plants. This group includes Charophytes and Embryophytes. Embryophytes are land plants, which are subdivided into vascular and nonvascular plants. Nonvascular plants are all seedless, and are in the Bryophyte group, which is subdivided into liverworts, hornworts, and mosses. Vascular plants are divided into seedless and seed plants. Seedless plants are subdivided into Lycophytes, which include club mosses, quillworts, and spike mosses, and Pterophytes, which include whisk ferns, horsetails, and ferns. Seed plants are in the Spermatophyte group and consist of gymnosperms and angiosper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960" r="-11960"/>
          <a:stretch>
            <a:fillRect/>
          </a:stretch>
        </p:blipFill>
        <p:spPr/>
      </p:pic>
      <p:pic>
        <p:nvPicPr>
          <p:cNvPr id="10" name="OpenStaxLogo" descr="openstax college logo">
            <a:extLst>
              <a:ext uri="{FF2B5EF4-FFF2-40B4-BE49-F238E27FC236}">
                <a16:creationId xmlns:a16="http://schemas.microsoft.com/office/drawing/2014/main" id="{B474D7F5-F243-4AC0-826B-E45A4779447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25.6</a:t>
            </a:r>
          </a:p>
        </p:txBody>
      </p:sp>
    </p:spTree>
    <p:extLst>
      <p:ext uri="{BB962C8B-B14F-4D97-AF65-F5344CB8AC3E}">
        <p14:creationId xmlns:p14="http://schemas.microsoft.com/office/powerpoint/2010/main" val="256956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F9607D0-D1CE-4F3E-839F-30EDA6F2A4AE}"/>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err="1"/>
              <a:t>Chlorophyta</a:t>
            </a:r>
            <a:r>
              <a:rPr lang="en-US" sz="1600" dirty="0"/>
              <a:t> include </a:t>
            </a:r>
            <a:r>
              <a:rPr lang="en-US" sz="1600" dirty="0">
                <a:solidFill>
                  <a:srgbClr val="6CB255"/>
                </a:solidFill>
              </a:rPr>
              <a:t>(a)</a:t>
            </a:r>
            <a:r>
              <a:rPr lang="en-US" sz="1600" dirty="0"/>
              <a:t> </a:t>
            </a:r>
            <a:r>
              <a:rPr lang="en-US" sz="1600" i="1" dirty="0"/>
              <a:t>Spirogyra</a:t>
            </a:r>
            <a:r>
              <a:rPr lang="en-US" sz="1600" dirty="0"/>
              <a:t>, </a:t>
            </a:r>
            <a:r>
              <a:rPr lang="en-US" sz="1600" dirty="0">
                <a:solidFill>
                  <a:srgbClr val="6CB255"/>
                </a:solidFill>
              </a:rPr>
              <a:t>(b)</a:t>
            </a:r>
            <a:r>
              <a:rPr lang="en-US" sz="1600" dirty="0"/>
              <a:t> desmids, </a:t>
            </a:r>
            <a:r>
              <a:rPr lang="en-US" sz="1600" dirty="0">
                <a:solidFill>
                  <a:srgbClr val="6CB255"/>
                </a:solidFill>
              </a:rPr>
              <a:t>(c)</a:t>
            </a:r>
            <a:r>
              <a:rPr lang="en-US" sz="1600" dirty="0"/>
              <a:t> </a:t>
            </a:r>
            <a:r>
              <a:rPr lang="en-US" sz="1600" i="1" dirty="0" err="1"/>
              <a:t>Chlamydomonas</a:t>
            </a:r>
            <a:r>
              <a:rPr lang="en-US" sz="1600" dirty="0"/>
              <a:t>, and </a:t>
            </a:r>
            <a:r>
              <a:rPr lang="en-US" sz="1600" dirty="0">
                <a:solidFill>
                  <a:srgbClr val="6CB255"/>
                </a:solidFill>
              </a:rPr>
              <a:t>(d)</a:t>
            </a:r>
            <a:r>
              <a:rPr lang="en-US" sz="1600" dirty="0"/>
              <a:t> </a:t>
            </a:r>
            <a:r>
              <a:rPr lang="en-US" sz="1600" i="1" dirty="0" err="1"/>
              <a:t>Ulva</a:t>
            </a:r>
            <a:r>
              <a:rPr lang="en-US" sz="1600" i="1" dirty="0"/>
              <a:t>. </a:t>
            </a:r>
            <a:r>
              <a:rPr lang="en-US" sz="1600" dirty="0"/>
              <a:t>Desmids and </a:t>
            </a:r>
            <a:r>
              <a:rPr lang="en-US" sz="1600" i="1" dirty="0" err="1"/>
              <a:t>Chlamydomonas</a:t>
            </a:r>
            <a:r>
              <a:rPr lang="en-US" sz="1600" i="1" dirty="0"/>
              <a:t> </a:t>
            </a:r>
            <a:r>
              <a:rPr lang="en-US" sz="1600" dirty="0"/>
              <a:t>are single-celled organisms, </a:t>
            </a:r>
            <a:r>
              <a:rPr lang="en-US" sz="1600" i="1" dirty="0"/>
              <a:t>Spirogyra </a:t>
            </a:r>
            <a:r>
              <a:rPr lang="en-US" sz="1600" dirty="0"/>
              <a:t>forms chains of cells, and </a:t>
            </a:r>
            <a:r>
              <a:rPr lang="en-US" sz="1600" i="1" dirty="0" err="1"/>
              <a:t>Ulva</a:t>
            </a:r>
            <a:r>
              <a:rPr lang="en-US" sz="1600" i="1" dirty="0"/>
              <a:t> </a:t>
            </a:r>
            <a:r>
              <a:rPr lang="en-US" sz="1600" dirty="0"/>
              <a:t>forms colonies resembling leaves (credit b: modification of work by Derek Keats; credit c: modification of work by Dartmouth Electron Microscope Facility, Dartmouth College; credit d: modification of work by </a:t>
            </a:r>
            <a:r>
              <a:rPr lang="en-US" sz="1600" dirty="0" err="1"/>
              <a:t>Holger</a:t>
            </a:r>
            <a:r>
              <a:rPr lang="en-US" sz="1600" dirty="0"/>
              <a:t> </a:t>
            </a:r>
            <a:r>
              <a:rPr lang="en-US" sz="1600" dirty="0" err="1"/>
              <a:t>Krisp</a:t>
            </a:r>
            <a:r>
              <a:rPr lang="en-US" sz="1600" dirty="0"/>
              <a:t>; scale-bar data from Matt Russell)</a:t>
            </a:r>
          </a:p>
        </p:txBody>
      </p:sp>
      <p:pic>
        <p:nvPicPr>
          <p:cNvPr id="2" name="Figure" descr="Light micrograph A shows rectangular Spirogyra cells linked in a chain. Light micrograph B shows a oval green desmid cell. Electron micrograph C shows egg-shaped Chlamydomonas cells attached to thin stalks. Photo D shows a colony of Ulva that resembles leaf lettu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364" r="-58364"/>
          <a:stretch>
            <a:fillRect/>
          </a:stretch>
        </p:blipFill>
        <p:spPr/>
      </p:pic>
      <p:pic>
        <p:nvPicPr>
          <p:cNvPr id="9" name="OpenStaxLogo" descr="openstax college logo">
            <a:extLst>
              <a:ext uri="{FF2B5EF4-FFF2-40B4-BE49-F238E27FC236}">
                <a16:creationId xmlns:a16="http://schemas.microsoft.com/office/drawing/2014/main" id="{089A3384-8D27-45F0-9993-B579027773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25.7</a:t>
            </a:r>
          </a:p>
        </p:txBody>
      </p:sp>
    </p:spTree>
    <p:extLst>
      <p:ext uri="{BB962C8B-B14F-4D97-AF65-F5344CB8AC3E}">
        <p14:creationId xmlns:p14="http://schemas.microsoft.com/office/powerpoint/2010/main" val="261329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BE19E42-6522-421A-B8F5-682F9ED1403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representative alga, </a:t>
            </a:r>
            <a:r>
              <a:rPr lang="en-US" sz="1600" i="1" dirty="0" err="1"/>
              <a:t>Chara</a:t>
            </a:r>
            <a:r>
              <a:rPr lang="en-US" sz="1600" i="1" dirty="0"/>
              <a:t>, </a:t>
            </a:r>
            <a:r>
              <a:rPr lang="en-US" sz="1600" dirty="0"/>
              <a:t>is a noxious weed in Florida, where it clogs waterways.(credit: South Florida Information Access, U.S. Geological Survey)</a:t>
            </a:r>
          </a:p>
        </p:txBody>
      </p:sp>
      <p:pic>
        <p:nvPicPr>
          <p:cNvPr id="2" name="Figure" descr="Chara is a water plant with a long, flexible green stem. Whorls of slender stalks periodically radiate from the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39D3E94A-BF3F-4F84-A448-9E5ABCA38E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25.8</a:t>
            </a:r>
          </a:p>
        </p:txBody>
      </p:sp>
    </p:spTree>
    <p:extLst>
      <p:ext uri="{BB962C8B-B14F-4D97-AF65-F5344CB8AC3E}">
        <p14:creationId xmlns:p14="http://schemas.microsoft.com/office/powerpoint/2010/main" val="190937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337</TotalTime>
  <Words>2287</Words>
  <Application>Microsoft Office PowerPoint</Application>
  <PresentationFormat>On-screen Show (4:3)</PresentationFormat>
  <Paragraphs>81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Black</vt:lpstr>
      <vt:lpstr>Calibri</vt:lpstr>
      <vt:lpstr>Essential</vt:lpstr>
      <vt:lpstr>Biology</vt:lpstr>
      <vt:lpstr>Figure 25.1</vt:lpstr>
      <vt:lpstr>Figure 25.2</vt:lpstr>
      <vt:lpstr>Figure 25.3</vt:lpstr>
      <vt:lpstr>Figure 25.4</vt:lpstr>
      <vt:lpstr>Figure 25.5</vt:lpstr>
      <vt:lpstr>Figure 25.6</vt:lpstr>
      <vt:lpstr>Figure 25.7</vt:lpstr>
      <vt:lpstr>Figure 25.8</vt:lpstr>
      <vt:lpstr>Figure 25.9</vt:lpstr>
      <vt:lpstr>Figure 25.10</vt:lpstr>
      <vt:lpstr>Figure 25.11</vt:lpstr>
      <vt:lpstr>Figure 25.12</vt:lpstr>
      <vt:lpstr>Figure 25.13</vt:lpstr>
      <vt:lpstr>Figure 25.14</vt:lpstr>
      <vt:lpstr>Figure 25.15</vt:lpstr>
      <vt:lpstr>Figure 25.16</vt:lpstr>
      <vt:lpstr>Figure 25.17</vt:lpstr>
      <vt:lpstr>Figure 25.18</vt:lpstr>
      <vt:lpstr>Figure 25.19</vt:lpstr>
      <vt:lpstr>Figure 25.20</vt:lpstr>
      <vt:lpstr>Figure 25.21</vt:lpstr>
      <vt:lpstr>Figure 25.22</vt:lpstr>
      <vt:lpstr>Figure 25.23</vt:lpstr>
      <vt:lpstr>Figure 25.24</vt:lpstr>
      <vt:lpstr>Figure 25.25</vt:lpstr>
      <vt:lpstr>Figure 25.26</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25 - SEEDLESS PLANTS</dc:title>
  <dc:creator>Spuddy McSpare</dc:creator>
  <cp:lastModifiedBy>Conversion_02</cp:lastModifiedBy>
  <cp:revision>76</cp:revision>
  <dcterms:created xsi:type="dcterms:W3CDTF">2012-06-04T02:13:36Z</dcterms:created>
  <dcterms:modified xsi:type="dcterms:W3CDTF">2017-09-20T12:33:35Z</dcterms:modified>
</cp:coreProperties>
</file>