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0"/>
  </p:notesMasterIdLst>
  <p:handoutMasterIdLst>
    <p:handoutMasterId r:id="rId31"/>
  </p:handoutMasterIdLst>
  <p:sldIdLst>
    <p:sldId id="256" r:id="rId2"/>
    <p:sldId id="280" r:id="rId3"/>
    <p:sldId id="417" r:id="rId4"/>
    <p:sldId id="418" r:id="rId5"/>
    <p:sldId id="419" r:id="rId6"/>
    <p:sldId id="345" r:id="rId7"/>
    <p:sldId id="346" r:id="rId8"/>
    <p:sldId id="420" r:id="rId9"/>
    <p:sldId id="378" r:id="rId10"/>
    <p:sldId id="379" r:id="rId11"/>
    <p:sldId id="405" r:id="rId12"/>
    <p:sldId id="421" r:id="rId13"/>
    <p:sldId id="422" r:id="rId14"/>
    <p:sldId id="423" r:id="rId15"/>
    <p:sldId id="380" r:id="rId16"/>
    <p:sldId id="424" r:id="rId17"/>
    <p:sldId id="425" r:id="rId18"/>
    <p:sldId id="388" r:id="rId19"/>
    <p:sldId id="389" r:id="rId20"/>
    <p:sldId id="426" r:id="rId21"/>
    <p:sldId id="390" r:id="rId22"/>
    <p:sldId id="427" r:id="rId23"/>
    <p:sldId id="428" r:id="rId24"/>
    <p:sldId id="392" r:id="rId25"/>
    <p:sldId id="431" r:id="rId26"/>
    <p:sldId id="429" r:id="rId27"/>
    <p:sldId id="432" r:id="rId28"/>
    <p:sldId id="43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496" autoAdjust="0"/>
  </p:normalViewPr>
  <p:slideViewPr>
    <p:cSldViewPr snapToGrid="0" snapToObjects="1">
      <p:cViewPr varScale="1">
        <p:scale>
          <a:sx n="108" d="100"/>
          <a:sy n="108" d="100"/>
        </p:scale>
        <p:origin x="171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6DE8A-49EF-4277-B9FC-1C86656481E7}"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D4007-E31A-4348-B8ED-3799E804B97D}" type="slidenum">
              <a:rPr lang="en-US" smtClean="0"/>
              <a:t>‹#›</a:t>
            </a:fld>
            <a:endParaRPr lang="en-US"/>
          </a:p>
        </p:txBody>
      </p:sp>
    </p:spTree>
    <p:extLst>
      <p:ext uri="{BB962C8B-B14F-4D97-AF65-F5344CB8AC3E}">
        <p14:creationId xmlns:p14="http://schemas.microsoft.com/office/powerpoint/2010/main" val="193826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7C23397A-7D1C-482D-9A36-368FED1A2EC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77849245-96AD-4106-A4C0-DBADE30E79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42 THE IMMUNE SYSTEM </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8934A190-0BD4-4A42-8DC0-3393EDEA3082}"/>
              </a:ext>
            </a:extLst>
          </p:cNvPr>
          <p:cNvSpPr>
            <a:spLocks noGrp="1"/>
          </p:cNvSpPr>
          <p:nvPr>
            <p:ph type="title" idx="4294967295"/>
          </p:nvPr>
        </p:nvSpPr>
        <p:spPr>
          <a:xfrm>
            <a:off x="0" y="69342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1CB02C7-85FC-4580-9B85-54410310C81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scanning electron micrograph shows a T lymphocyte, which is responsible for the cell-mediated immune response. T cells are able to recognize antigens. (credit: modification of work by NCI; scale-bar data from Matt Russell)</a:t>
            </a:r>
          </a:p>
        </p:txBody>
      </p:sp>
      <p:pic>
        <p:nvPicPr>
          <p:cNvPr id="11" name="Figure" descr="Micrograph shows a cell that looks like a fuzzy snowb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501" r="-56501"/>
          <a:stretch>
            <a:fillRect/>
          </a:stretch>
        </p:blipFill>
        <p:spPr/>
      </p:pic>
      <p:pic>
        <p:nvPicPr>
          <p:cNvPr id="9" name="OpenStaxLogo" descr="openstax college logo">
            <a:extLst>
              <a:ext uri="{FF2B5EF4-FFF2-40B4-BE49-F238E27FC236}">
                <a16:creationId xmlns:a16="http://schemas.microsoft.com/office/drawing/2014/main" id="{EF812E13-3991-4AA4-B18A-DE92582AD1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42.9</a:t>
            </a:r>
          </a:p>
        </p:txBody>
      </p:sp>
    </p:spTree>
    <p:extLst>
      <p:ext uri="{BB962C8B-B14F-4D97-AF65-F5344CB8AC3E}">
        <p14:creationId xmlns:p14="http://schemas.microsoft.com/office/powerpoint/2010/main" val="38336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B6014A9-4E7D-4F1D-B209-10C9698988D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antigen is a macromolecule that reacts with components of the immune system. A given antigen may contain several motifs that are recognized by immune cells. Each motif is an epitope. In this figure, the entire structure is an antigen, and the orange, salmon and green components projecting from it represent potential epitopes.</a:t>
            </a:r>
          </a:p>
        </p:txBody>
      </p:sp>
      <p:pic>
        <p:nvPicPr>
          <p:cNvPr id="3" name="Figure" descr="Illustration shows an antigen with three epitopes, each with a unique shape. The antigen only binds to the spherical epito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10" r="-9410"/>
          <a:stretch>
            <a:fillRect/>
          </a:stretch>
        </p:blipFill>
        <p:spPr/>
      </p:pic>
      <p:pic>
        <p:nvPicPr>
          <p:cNvPr id="9" name="OpenStaxLogo" descr="openstax college logo">
            <a:extLst>
              <a:ext uri="{FF2B5EF4-FFF2-40B4-BE49-F238E27FC236}">
                <a16:creationId xmlns:a16="http://schemas.microsoft.com/office/drawing/2014/main" id="{8A74092C-5A3B-4E12-974B-BFE29D9617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42.10</a:t>
            </a:r>
          </a:p>
        </p:txBody>
      </p:sp>
    </p:spTree>
    <p:extLst>
      <p:ext uri="{BB962C8B-B14F-4D97-AF65-F5344CB8AC3E}">
        <p14:creationId xmlns:p14="http://schemas.microsoft.com/office/powerpoint/2010/main" val="156788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E8C1EC-48C7-47CD-BB4B-33083BF5BD6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Naïve CD4</a:t>
            </a:r>
            <a:r>
              <a:rPr lang="en-US" sz="1600" baseline="30000" dirty="0"/>
              <a:t>+</a:t>
            </a:r>
            <a:r>
              <a:rPr lang="en-US" sz="1600" dirty="0"/>
              <a:t> T cells engage MHC II molecules on antigen-presenting cells (APCs) and become activated. Clones of the activated helper T cell, in turn, activate B cells and CD8</a:t>
            </a:r>
            <a:r>
              <a:rPr lang="en-US" sz="1600" baseline="30000" dirty="0"/>
              <a:t>+</a:t>
            </a:r>
            <a:r>
              <a:rPr lang="en-US" sz="1600" dirty="0"/>
              <a:t> T cells, which become cytotoxic T cells. Cytotoxic T cells kill infected cells.</a:t>
            </a:r>
            <a:endParaRPr lang="en-US" sz="1450" dirty="0"/>
          </a:p>
          <a:p>
            <a:endParaRPr lang="en-US" sz="1600" dirty="0"/>
          </a:p>
        </p:txBody>
      </p:sp>
      <p:pic>
        <p:nvPicPr>
          <p:cNvPr id="2" name="Figure" descr="Illustration shows activation of a CD4-plus helper T cell. An antigen-presenting cell digests a pathogen. Epitopes from this pathogen are presented in conjunction with MHC II molecules on the cell surface. A T cell receptor and a CD8 receptor, both on the surface of the T cell, bind the MHC II-epitope complex. As a result, the helper T cell becomes activated and both the helper T cell and antigen-presenting cell release cytokines. The cytokines induce the helper T cell to clone itself. The cloned helper T cells release different cytokines that activate B cells and CD8+ T cells, turning them into cytotoxic T cells. The cytotoxic and binds the MHC I-epitope complex on an infected cell. The cytotoxic T cell then releases perforin molecules, which form a pore in the plasma membrane, and granzymes, which break down proteins, killing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586" r="-51586"/>
          <a:stretch>
            <a:fillRect/>
          </a:stretch>
        </p:blipFill>
        <p:spPr/>
      </p:pic>
      <p:pic>
        <p:nvPicPr>
          <p:cNvPr id="9" name="OpenStaxLogo" descr="openstax college logo">
            <a:extLst>
              <a:ext uri="{FF2B5EF4-FFF2-40B4-BE49-F238E27FC236}">
                <a16:creationId xmlns:a16="http://schemas.microsoft.com/office/drawing/2014/main" id="{96146A29-8437-4774-80E5-ED1EC3E540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42.11</a:t>
            </a:r>
          </a:p>
        </p:txBody>
      </p:sp>
    </p:spTree>
    <p:extLst>
      <p:ext uri="{BB962C8B-B14F-4D97-AF65-F5344CB8AC3E}">
        <p14:creationId xmlns:p14="http://schemas.microsoft.com/office/powerpoint/2010/main" val="194436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5D82926-29C9-4449-97F7-05921B9C27D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 cell receptor spans the membrane and projects variable binding regions into the extracellular space to bind processed antigens via MHC molecules on APCs.</a:t>
            </a:r>
          </a:p>
        </p:txBody>
      </p:sp>
      <p:pic>
        <p:nvPicPr>
          <p:cNvPr id="2" name="Figure" descr="Illustration shows a T cell receptor, which has two column-like subunits that project from the plasma membrane. The subunits, named alpha and beta, are connected by a disulfide bridge. The upper third of the extracellular portion of each column is called the variable region, and the lower two-thirds is called the constant region. The region that spans the membrane is called the transmembrane region. Beneath the transmembrane region is a short, intracellular reg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275" r="-48275"/>
          <a:stretch>
            <a:fillRect/>
          </a:stretch>
        </p:blipFill>
        <p:spPr/>
      </p:pic>
      <p:pic>
        <p:nvPicPr>
          <p:cNvPr id="9" name="OpenStaxLogo" descr="openstax college logo">
            <a:extLst>
              <a:ext uri="{FF2B5EF4-FFF2-40B4-BE49-F238E27FC236}">
                <a16:creationId xmlns:a16="http://schemas.microsoft.com/office/drawing/2014/main" id="{B61173E0-D39B-4595-A29A-AC15AFC598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42.12</a:t>
            </a:r>
          </a:p>
        </p:txBody>
      </p:sp>
    </p:spTree>
    <p:extLst>
      <p:ext uri="{BB962C8B-B14F-4D97-AF65-F5344CB8AC3E}">
        <p14:creationId xmlns:p14="http://schemas.microsoft.com/office/powerpoint/2010/main" val="348333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DA54B04-1210-4CF6-B671-FAB4E11B17C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B cell receptors are embedded in the membranes of B cells and bind a variety of antigens through their variable regions. The signal transduction region transfers the signal into the cell.</a:t>
            </a:r>
            <a:endParaRPr lang="en-US" sz="1450" dirty="0">
              <a:solidFill>
                <a:srgbClr val="000000"/>
              </a:solidFill>
            </a:endParaRPr>
          </a:p>
        </p:txBody>
      </p:sp>
      <p:pic>
        <p:nvPicPr>
          <p:cNvPr id="2" name="Figure" descr="Illustration shows a B cell receptor that has two column-like subunits, called heavy chains, projecting up from the plasma membrane. Each column bends away from the other about halfway up, resulting in a Y-shaped structure. Two shorter subunits, called light chains, join the heavy chains after the bend. The upper portion of both the light and heavy chains is the variable region that makes up the antigen binding site. The bottom of both light and heavy chains forms the constant region. The signal transduction region consists of two proteins, Ig beta and Ig alpha, embedded in the plasma membrane, with projections on the cytoplasmic 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506" b="-10506"/>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568DE9CD-1DA8-42C4-88AD-51F632BEFC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42.13</a:t>
            </a:r>
          </a:p>
        </p:txBody>
      </p:sp>
    </p:spTree>
    <p:extLst>
      <p:ext uri="{BB962C8B-B14F-4D97-AF65-F5344CB8AC3E}">
        <p14:creationId xmlns:p14="http://schemas.microsoft.com/office/powerpoint/2010/main" val="66263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45B422-2B94-408D-974C-419AE276F04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Natural killer (NK) cells recognize the MHC I receptor on healthy cells. If MHC I is absent, the cell is lysed.</a:t>
            </a:r>
          </a:p>
        </p:txBody>
      </p:sp>
      <p:pic>
        <p:nvPicPr>
          <p:cNvPr id="11" name="Figure" descr="Healthy, uninfected cells present MHC I on their surface. A natural killer cell recognizes the MHC I and does not kill the cell. An infected cell that does not produce MHC I is kill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136" r="-49136"/>
          <a:stretch>
            <a:fillRect/>
          </a:stretch>
        </p:blipFill>
        <p:spPr/>
      </p:pic>
      <p:pic>
        <p:nvPicPr>
          <p:cNvPr id="9" name="OpenStaxLogo" descr="openstax college logo">
            <a:extLst>
              <a:ext uri="{FF2B5EF4-FFF2-40B4-BE49-F238E27FC236}">
                <a16:creationId xmlns:a16="http://schemas.microsoft.com/office/drawing/2014/main" id="{29A817FD-5F60-4D0B-95E2-7D65430B51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42.14</a:t>
            </a:r>
          </a:p>
        </p:txBody>
      </p:sp>
    </p:spTree>
    <p:extLst>
      <p:ext uri="{BB962C8B-B14F-4D97-AF65-F5344CB8AC3E}">
        <p14:creationId xmlns:p14="http://schemas.microsoft.com/office/powerpoint/2010/main" val="156847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3215D7-A65D-4AB2-9683-20C6EC2CB38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50" dirty="0"/>
              <a:t>The topology and function of intestinal MALT is shown. Pathogens are taken up by M cells in the intestinal epithelium and excreted into a pocket formed by the inner surface of the cell. The pocket contains antigen-presenting cells such as dendritic cells, which engulf the antigens, then present them with MHC II molecules on the cell surface. The dendritic cells migrate to an underlying tissue called a </a:t>
            </a:r>
            <a:r>
              <a:rPr lang="en-US" sz="1050" dirty="0" err="1"/>
              <a:t>Peyer’s</a:t>
            </a:r>
            <a:r>
              <a:rPr lang="en-US" sz="1050" dirty="0"/>
              <a:t> patch. Antigen-presenting cells, T cells, and B cells aggregate within the </a:t>
            </a:r>
            <a:r>
              <a:rPr lang="en-US" sz="1050" dirty="0" err="1"/>
              <a:t>Peyer’s</a:t>
            </a:r>
            <a:r>
              <a:rPr lang="en-US" sz="1050" dirty="0"/>
              <a:t> patch, forming organized lymphoid follicles. There, some T cells and B cells are activated. Other antigen-loaded dendritic cells migrate through the lymphatic system where they activate B cells, T cells, and plasma cells in the lymph nodes. The activated cells then return to MALT tissue effector sites. IgA and other antibodies are secreted into the intestinal lumen.</a:t>
            </a:r>
          </a:p>
          <a:p>
            <a:endParaRPr lang="en-US" sz="1600" dirty="0"/>
          </a:p>
        </p:txBody>
      </p:sp>
      <p:pic>
        <p:nvPicPr>
          <p:cNvPr id="2" name="Figure" descr="The intestine is lined with epithelial cells with hair-like cilia extending into the intestinal lumen. M cells are sandwiched between these epithelial cells, in bump-like projections in the intestinal lining. The M cells are shaped like an upside-down U, with the U forming a pocket on the interior surface. Antigens are taken up from the intestinal lumen by the M cells, and excreted into this U-shaped pocket. Dendritic cells in the pocket ingest the antigen, then migrate to an area below of the intestinal lining called a Peyer’s patch. The dendritic cells, T cells and B cells aggregate to form clumps of cells called organized lymphoid follicles. There, some T cells interact with antigen associated with MHC II on the surface of the dendritic cells. Some B cells are activated by free antigen. Some antigen-presenting dendritic cells enter the lymphatic system, where more B and T cells are activated in the lymph nodes. The B cells and T cells return to bigger bumps in the intestinal epithelium called MALT effector sites. Antibodies are secreted into the intestinal lu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964" r="-57964"/>
          <a:stretch>
            <a:fillRect/>
          </a:stretch>
        </p:blipFill>
        <p:spPr/>
      </p:pic>
      <p:pic>
        <p:nvPicPr>
          <p:cNvPr id="9" name="OpenStaxLogo" descr="openstax college logo">
            <a:extLst>
              <a:ext uri="{FF2B5EF4-FFF2-40B4-BE49-F238E27FC236}">
                <a16:creationId xmlns:a16="http://schemas.microsoft.com/office/drawing/2014/main" id="{2AF432C6-6883-4B7D-B04E-6789CDBBE6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42.15</a:t>
            </a:r>
          </a:p>
        </p:txBody>
      </p:sp>
    </p:spTree>
    <p:extLst>
      <p:ext uri="{BB962C8B-B14F-4D97-AF65-F5344CB8AC3E}">
        <p14:creationId xmlns:p14="http://schemas.microsoft.com/office/powerpoint/2010/main" val="327514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4CB46C-9D28-42C8-922D-11E364B821F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ctivation of a B cell. An antigen on the surface of a bacterium binds the B cell receptor. The antigen engulfs the antigen, and presents an epitope on its surface in conjunction with a MHC II receptor. A T cell receptor and CD4 molecule on the surface of a helper T cell recognize the epitope–MHC II complex and activate the B cell. The B cell divides and turns into memory B cells and plasma cells. Memory B cells present antigen on their surface. Plasma B cells excrete anti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650" b="-465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After initially binding an antigen to the B cell receptor (BCR), a B cell internalizes the antigen and presents it on MHC II. A helper T cell recognizes the MHC II–antigen complex and activates the B cell. As a result, memory B cells and plasma cells are made.</a:t>
            </a:r>
            <a:endParaRPr lang="en-US" sz="145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42.16</a:t>
            </a:r>
          </a:p>
        </p:txBody>
      </p:sp>
      <p:pic>
        <p:nvPicPr>
          <p:cNvPr id="7" name="OpenStaxLogo" descr="openstax college logo">
            <a:extLst>
              <a:ext uri="{FF2B5EF4-FFF2-40B4-BE49-F238E27FC236}">
                <a16:creationId xmlns:a16="http://schemas.microsoft.com/office/drawing/2014/main" id="{7B44910C-FE8B-4EBD-8559-427E6E2D73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40847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CABC98-D60E-4BCB-B371-9AC9D71CD6D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primary response to infection, antibodies are secreted first from plasma cells. Upon re-exposure to the same pathogen, memory cells differentiate into antibody-secreting plasma cells that output a greater amount of antibody for a longer period of time.</a:t>
            </a:r>
          </a:p>
        </p:txBody>
      </p:sp>
      <p:pic>
        <p:nvPicPr>
          <p:cNvPr id="11" name="Figure" descr="Bar graph plots antibody concentration versus primary and secondary immune response. During the primary immune response, a low concentration of antibody is produced. During the secondary immune response, about three times as much antibody is produc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35" r="-30035"/>
          <a:stretch>
            <a:fillRect/>
          </a:stretch>
        </p:blipFill>
        <p:spPr/>
      </p:pic>
      <p:pic>
        <p:nvPicPr>
          <p:cNvPr id="9" name="OpenStaxLogo" descr="openstax college logo">
            <a:extLst>
              <a:ext uri="{FF2B5EF4-FFF2-40B4-BE49-F238E27FC236}">
                <a16:creationId xmlns:a16="http://schemas.microsoft.com/office/drawing/2014/main" id="{B40996B4-AE18-4D8E-881F-3B240E5B87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42.17</a:t>
            </a:r>
          </a:p>
        </p:txBody>
      </p:sp>
    </p:spTree>
    <p:extLst>
      <p:ext uri="{BB962C8B-B14F-4D97-AF65-F5344CB8AC3E}">
        <p14:creationId xmlns:p14="http://schemas.microsoft.com/office/powerpoint/2010/main" val="162000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8B204E-69FD-4995-88A3-2F37C521D1D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Vaccines are often delivered by injection into the arm. (credit: U.S. Navy Photographer's Mate Airman Apprentice Christopher D. </a:t>
            </a:r>
            <a:r>
              <a:rPr lang="en-US" sz="1600" dirty="0" err="1"/>
              <a:t>Blachly</a:t>
            </a:r>
            <a:r>
              <a:rPr lang="en-US" sz="1600" dirty="0"/>
              <a:t>)</a:t>
            </a:r>
          </a:p>
        </p:txBody>
      </p:sp>
      <p:pic>
        <p:nvPicPr>
          <p:cNvPr id="11" name="Figure" descr="Photo shows a person receiving an injection in the a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C919362D-22A9-424C-848D-0396023B03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42.18</a:t>
            </a:r>
          </a:p>
        </p:txBody>
      </p:sp>
    </p:spTree>
    <p:extLst>
      <p:ext uri="{BB962C8B-B14F-4D97-AF65-F5344CB8AC3E}">
        <p14:creationId xmlns:p14="http://schemas.microsoft.com/office/powerpoint/2010/main" val="310397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D3119C8E-8730-4010-BB16-62787F0F638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In this compound light micrograph purple-stained neutrophil (upper left) and eosinophil (lower right) are white blood cells that float among red blood cells in this blood smear. Neutrophils provide an early, rapid, and nonspecific defense against invading pathogens. </a:t>
            </a:r>
            <a:r>
              <a:rPr lang="en-US" sz="1600" dirty="0" err="1"/>
              <a:t>Eosinophils</a:t>
            </a:r>
            <a:r>
              <a:rPr lang="en-US" sz="1600" dirty="0"/>
              <a:t> play a variety of roles in the immune response. Red blood cells are about 7–8 </a:t>
            </a:r>
            <a:r>
              <a:rPr lang="en-US" sz="1600" dirty="0" err="1"/>
              <a:t>μm</a:t>
            </a:r>
            <a:r>
              <a:rPr lang="en-US" sz="1600" dirty="0"/>
              <a:t> in diameter, and a neutrophil is about 10–12μm. (credit: modification of work by Dr. David </a:t>
            </a:r>
            <a:r>
              <a:rPr lang="en-US" sz="1600" dirty="0" err="1"/>
              <a:t>Csaba</a:t>
            </a:r>
            <a:r>
              <a:rPr lang="en-US" sz="1600" dirty="0"/>
              <a:t>)</a:t>
            </a:r>
          </a:p>
        </p:txBody>
      </p:sp>
      <p:pic>
        <p:nvPicPr>
          <p:cNvPr id="15" name="Figure" descr="Micrograph shows a blood smear. The neutrophil and eosinophil are similar in structure, but the eosinophil is larger. Both are filled with granular structures, and have three purple-stained nuclei. These white blood cells are surrounded with donut-shaped red blood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88" r="-7488"/>
          <a:stretch>
            <a:fillRect/>
          </a:stretch>
        </p:blipFill>
        <p:spPr/>
      </p:pic>
      <p:pic>
        <p:nvPicPr>
          <p:cNvPr id="9" name="OpenStaxLogo" descr="openstax college logo">
            <a:extLst>
              <a:ext uri="{FF2B5EF4-FFF2-40B4-BE49-F238E27FC236}">
                <a16:creationId xmlns:a16="http://schemas.microsoft.com/office/drawing/2014/main" id="{C1530039-A3D3-475D-9240-B918C8417C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A1D1106-3C2A-4E2E-8475-37AEA2EEAC1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polio vaccine can be administered orally. (credit: modification of work by </a:t>
            </a:r>
            <a:r>
              <a:rPr lang="sv-SE" sz="1600" dirty="0">
                <a:solidFill>
                  <a:srgbClr val="000000"/>
                </a:solidFill>
              </a:rPr>
              <a:t>UNICEF Sverige)</a:t>
            </a:r>
            <a:endParaRPr lang="en-US" sz="1600" dirty="0">
              <a:solidFill>
                <a:srgbClr val="000000"/>
              </a:solidFill>
            </a:endParaRPr>
          </a:p>
        </p:txBody>
      </p:sp>
      <p:pic>
        <p:nvPicPr>
          <p:cNvPr id="2" name="Figure" descr="Photo shows a child receiving an oral vaccination from a dropp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5" r="-753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AC69D9BC-007F-4416-90F3-286363D373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42.19</a:t>
            </a:r>
          </a:p>
        </p:txBody>
      </p:sp>
    </p:spTree>
    <p:extLst>
      <p:ext uri="{BB962C8B-B14F-4D97-AF65-F5344CB8AC3E}">
        <p14:creationId xmlns:p14="http://schemas.microsoft.com/office/powerpoint/2010/main" val="145202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DD9494-DD1E-40B6-93EE-0C3CA3FD51A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Lymphatic vessels carry a clear fluid called lymph throughout the body. The liquid enters </a:t>
            </a:r>
            <a:r>
              <a:rPr lang="en-US" sz="1600" dirty="0">
                <a:solidFill>
                  <a:srgbClr val="6CB255"/>
                </a:solidFill>
              </a:rPr>
              <a:t>(b) </a:t>
            </a:r>
            <a:r>
              <a:rPr lang="en-US" sz="1600" dirty="0"/>
              <a:t>lymph nodes through afferent vessels. Lymph nodes are filled with lymphocytes that purge infecting cells. The lymph then exits through efferent vessels. (credit: modification of work by NIH, NCI)</a:t>
            </a:r>
          </a:p>
        </p:txBody>
      </p:sp>
      <p:pic>
        <p:nvPicPr>
          <p:cNvPr id="11" name="Figure" descr="Part A shows the location of the lymph nodes and lymph vessels in the human body. Lymph vessels run down the spine and along the sides of the body and into the arms and legs and neck. Lymph nodes are clustered in the upper arms and legs, and in the lower back. Part B shows a lymph node, which is kidney shaped. Afferent lymphatic vessels are located along the outer curve, and efferent vessels are located along the inner cu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p:pic>
      <p:pic>
        <p:nvPicPr>
          <p:cNvPr id="9" name="OpenStaxLogo" descr="openstax college logo">
            <a:extLst>
              <a:ext uri="{FF2B5EF4-FFF2-40B4-BE49-F238E27FC236}">
                <a16:creationId xmlns:a16="http://schemas.microsoft.com/office/drawing/2014/main" id="{DEA8B6C2-E333-4553-AACB-4F435D5B3D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42.20</a:t>
            </a:r>
          </a:p>
        </p:txBody>
      </p:sp>
    </p:spTree>
    <p:extLst>
      <p:ext uri="{BB962C8B-B14F-4D97-AF65-F5344CB8AC3E}">
        <p14:creationId xmlns:p14="http://schemas.microsoft.com/office/powerpoint/2010/main" val="179787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F13418-04D4-4F07-8AE1-4F3AFB05077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cross section of a part of a spleen, which is located the upper left part of the abdomen. The spleen is divided into oval quadrants. At the center of these quadrants is white pulp, and at the periphery is red pulp. Arteries extend into the white pulp. Veins connect to the red pulp. The spleen is surrounded by a membrane called a caps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051" b="-1105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spleen is similar to a lymph node but is much larger and filters blood instead of lymph. Blood enters the spleen through arteries and exits through veins. The spleen contains two types of tissue: red pulp and white pulp. Red pulp consists of cavities that store blood. Within the red pulp, damaged red blood cells are removed and replaced by new ones. White pulp is rich in lymphocytes that remove antigen-coated bacteria from the blood. (credit: modification of work by NCI)</a:t>
            </a:r>
            <a:endParaRPr lang="en-US" sz="145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42.21</a:t>
            </a:r>
          </a:p>
        </p:txBody>
      </p:sp>
      <p:pic>
        <p:nvPicPr>
          <p:cNvPr id="7" name="OpenStaxLogo" descr="openstax college logo">
            <a:extLst>
              <a:ext uri="{FF2B5EF4-FFF2-40B4-BE49-F238E27FC236}">
                <a16:creationId xmlns:a16="http://schemas.microsoft.com/office/drawing/2014/main" id="{3F15B431-27B6-4D59-BD55-3E86739B76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494019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B39287C-E068-4F73-A363-1B854707283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rgbClr val="000000"/>
                </a:solidFill>
              </a:rPr>
              <a:t>As a germ-line B cell matures, an enzyme called DNA </a:t>
            </a:r>
            <a:r>
              <a:rPr lang="en-US" sz="1600" dirty="0" err="1">
                <a:solidFill>
                  <a:srgbClr val="000000"/>
                </a:solidFill>
              </a:rPr>
              <a:t>recombinase</a:t>
            </a:r>
            <a:r>
              <a:rPr lang="en-US" sz="1600" dirty="0">
                <a:solidFill>
                  <a:srgbClr val="000000"/>
                </a:solidFill>
              </a:rPr>
              <a:t> randomly excises V and J segments from the light chain gene. Splicing at the mRNA level results in further gene rearrangement. As a result, </a:t>
            </a:r>
            <a:r>
              <a:rPr lang="en-US" sz="1600" dirty="0">
                <a:solidFill>
                  <a:srgbClr val="6CB255"/>
                </a:solidFill>
              </a:rPr>
              <a:t>(b) </a:t>
            </a:r>
            <a:r>
              <a:rPr lang="en-US" sz="1600" dirty="0">
                <a:solidFill>
                  <a:srgbClr val="000000"/>
                </a:solidFill>
              </a:rPr>
              <a:t>each antibody has a unique variable region capable of binding a different antigen.</a:t>
            </a:r>
          </a:p>
        </p:txBody>
      </p:sp>
      <p:pic>
        <p:nvPicPr>
          <p:cNvPr id="2" name="Figure" descr="Part A shows the arrangement of gene segments encoding antibody light chains in a germ-line B cell. The segment contains forty consecutive V regions, named V1 through V 40, five consecutive J regions named J1 through J5, and a constant region. J5 and the constant region are separated by an intron. DNA recombinase splices out the portion of DNA containing segments V3 through J1, resulting in a differentiated B cell. The gene is transcribed into pre-RNA. RNA processing splices out all but the V2, J2 and C regions. Translation results in a protein with a variable region formed from the V2 and J2 segments, and a constant region formed from the C region. The light chain joins the heavy chain to form a Y-shaped anti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960" b="-11960"/>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09DA5CC9-1BB6-4276-85FD-0F3CADB2D9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42.22</a:t>
            </a:r>
          </a:p>
        </p:txBody>
      </p:sp>
    </p:spTree>
    <p:extLst>
      <p:ext uri="{BB962C8B-B14F-4D97-AF65-F5344CB8AC3E}">
        <p14:creationId xmlns:p14="http://schemas.microsoft.com/office/powerpoint/2010/main" val="260932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8244CD-D13F-4795-90A7-A73BBA10B50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Immunoglobulins</a:t>
            </a:r>
            <a:r>
              <a:rPr lang="en-US" sz="1600" dirty="0"/>
              <a:t> have different functions, but all are composed of light and heavy chains that form a Y-shaped structure.</a:t>
            </a:r>
          </a:p>
        </p:txBody>
      </p:sp>
      <p:pic>
        <p:nvPicPr>
          <p:cNvPr id="11" name="Figure" descr="Table shows the structure and function of the five types of immunoglobulins: IgA, IgD, IgE, IgG and IgM. IgD, IgA and IgG all have a Y-shaped structure. IgD is part of the B cell receptor, and activates basophils and mast cells. IgE protects against parasitic worms, and is responsible for allergic reactions. IgG is secreted by plasma cells in the blood, and is able to cross the placenta into the fetus. IgA consist of two Y-shaped structures connected at their trunk. It is found in mucous, saliva, tears and breast milk, and protects against pathogens. IgM consists of five Y-shaped structures connected to a pentagram, with the top of the Ys facing out. It may be attached to the surface of B cells or secreted in the blood, and is responsible for the early stages of immun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489" r="-12489"/>
          <a:stretch>
            <a:fillRect/>
          </a:stretch>
        </p:blipFill>
        <p:spPr/>
      </p:pic>
      <p:pic>
        <p:nvPicPr>
          <p:cNvPr id="9" name="OpenStaxLogo" descr="openstax college logo">
            <a:extLst>
              <a:ext uri="{FF2B5EF4-FFF2-40B4-BE49-F238E27FC236}">
                <a16:creationId xmlns:a16="http://schemas.microsoft.com/office/drawing/2014/main" id="{F8FDC8A5-B4F3-4A08-B931-C5A5B059EA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42.23</a:t>
            </a:r>
          </a:p>
        </p:txBody>
      </p:sp>
    </p:spTree>
    <p:extLst>
      <p:ext uri="{BB962C8B-B14F-4D97-AF65-F5344CB8AC3E}">
        <p14:creationId xmlns:p14="http://schemas.microsoft.com/office/powerpoint/2010/main" val="31608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BA88011-48BC-4B5B-8289-9C4890D0B90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art A shows antibody neutralization. Antibodies coat the surface of a virus or toxic protein, such as the diphtheria toxin, and prevent them from binding to their target. Part B shows opsonization, a process by which a pathogen coated with antigens is consumed by a macrophage or neutrophil. Part C shows complement activation. Antibodies attached to the surface of a pathogen cell activate the complement system. Pores are formed in the cell membrane, destroying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71" r="-1167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Antibodies may inhibit infection by </a:t>
            </a:r>
            <a:r>
              <a:rPr lang="en-US" sz="1600" dirty="0">
                <a:solidFill>
                  <a:srgbClr val="6CB255"/>
                </a:solidFill>
              </a:rPr>
              <a:t>(a) </a:t>
            </a:r>
            <a:r>
              <a:rPr lang="en-US" sz="1600" dirty="0">
                <a:solidFill>
                  <a:schemeClr val="tx1"/>
                </a:solidFill>
              </a:rPr>
              <a:t>preventing the antigen from binding its target, </a:t>
            </a:r>
            <a:r>
              <a:rPr lang="en-US" sz="1600" dirty="0">
                <a:solidFill>
                  <a:srgbClr val="6CB255"/>
                </a:solidFill>
              </a:rPr>
              <a:t>(b) </a:t>
            </a:r>
            <a:r>
              <a:rPr lang="en-US" sz="1600" dirty="0">
                <a:solidFill>
                  <a:schemeClr val="tx1"/>
                </a:solidFill>
              </a:rPr>
              <a:t>tagging a pathogen for destruction by macrophages or neutrophils, or </a:t>
            </a:r>
            <a:r>
              <a:rPr lang="en-US" sz="1600" dirty="0">
                <a:solidFill>
                  <a:srgbClr val="6CB255"/>
                </a:solidFill>
              </a:rPr>
              <a:t>(c) </a:t>
            </a:r>
            <a:r>
              <a:rPr lang="en-US" sz="1600" dirty="0">
                <a:solidFill>
                  <a:schemeClr val="tx1"/>
                </a:solidFill>
              </a:rPr>
              <a:t>activating the complement </a:t>
            </a:r>
            <a:r>
              <a:rPr lang="pt-BR" sz="1600" dirty="0" err="1">
                <a:solidFill>
                  <a:schemeClr val="tx1"/>
                </a:solidFill>
              </a:rPr>
              <a:t>cascade</a:t>
            </a:r>
            <a:r>
              <a:rPr lang="pt-BR" sz="1600" dirty="0">
                <a:solidFill>
                  <a:schemeClr val="tx1"/>
                </a:solidFill>
              </a:rPr>
              <a:t>.</a:t>
            </a:r>
            <a:endParaRPr lang="en-US" sz="145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42.24</a:t>
            </a:r>
          </a:p>
        </p:txBody>
      </p:sp>
      <p:pic>
        <p:nvPicPr>
          <p:cNvPr id="7" name="OpenStaxLogo" descr="openstax college logo">
            <a:extLst>
              <a:ext uri="{FF2B5EF4-FFF2-40B4-BE49-F238E27FC236}">
                <a16:creationId xmlns:a16="http://schemas.microsoft.com/office/drawing/2014/main" id="{8F467305-2878-4DF8-B23B-39BA37B41F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10394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AC5187-8609-432C-9D80-ABCF9EAEC14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pPr marL="342900" indent="-342900">
              <a:buAutoNum type="alphaLcParenBoth"/>
            </a:pPr>
            <a:r>
              <a:rPr lang="en-US" sz="1600" dirty="0">
                <a:solidFill>
                  <a:schemeClr val="tx1"/>
                </a:solidFill>
              </a:rPr>
              <a:t>Affinity refers to the strength of single interaction between antigen and antibody, while avidity refers to the strength of all interactions combined.</a:t>
            </a:r>
          </a:p>
          <a:p>
            <a:pPr marL="342900" indent="-342900">
              <a:buAutoNum type="alphaLcParenBoth"/>
            </a:pPr>
            <a:r>
              <a:rPr lang="en-US" sz="1600" dirty="0">
                <a:solidFill>
                  <a:schemeClr val="tx1"/>
                </a:solidFill>
              </a:rPr>
              <a:t>An antibody may cross react with different epitopes.</a:t>
            </a:r>
          </a:p>
          <a:p>
            <a:endParaRPr lang="en-US" sz="1600" dirty="0"/>
          </a:p>
        </p:txBody>
      </p:sp>
      <p:pic>
        <p:nvPicPr>
          <p:cNvPr id="2" name="Figure" descr="Part A compares affinity and avidity. Affinity refers to the strength of a single antibody–antigen interaction. Each IgG antigen-binding site typically has high affinity for its target. Avidity refers to the strength of all interactions combined, IgM typically has low affinity antigen binding sites, but there are ten of them so avidity is high. Part B describes cross reactivity, a situation in which an antibody reacts with two different epito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894" r="-12894"/>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8D299D8F-9AD3-407C-A3B1-7B193EF7A4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42.25</a:t>
            </a:r>
          </a:p>
        </p:txBody>
      </p:sp>
    </p:spTree>
    <p:extLst>
      <p:ext uri="{BB962C8B-B14F-4D97-AF65-F5344CB8AC3E}">
        <p14:creationId xmlns:p14="http://schemas.microsoft.com/office/powerpoint/2010/main" val="217702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71528E-75C0-4DC9-8B68-CC93485AF44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ragweed pollen attached to the surface of a B cell. The B cell is activated, producing plasma cells that release IgE. The IgE is presented on the surface of a mast cell. Upon a second exposure, binding of the antigen to the IgE-primed mast cells causes the release of chemical mediators that elicit an allergic rea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239" r="-1723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On first exposure to an allergen, an </a:t>
            </a:r>
            <a:r>
              <a:rPr lang="en-US" sz="1600" dirty="0" err="1">
                <a:solidFill>
                  <a:schemeClr val="tx1"/>
                </a:solidFill>
              </a:rPr>
              <a:t>IgE</a:t>
            </a:r>
            <a:r>
              <a:rPr lang="en-US" sz="1600" dirty="0">
                <a:solidFill>
                  <a:schemeClr val="tx1"/>
                </a:solidFill>
              </a:rPr>
              <a:t> antibody is synthesized by plasma cells in response to a harmless antigen. The </a:t>
            </a:r>
            <a:r>
              <a:rPr lang="en-US" sz="1600" dirty="0" err="1">
                <a:solidFill>
                  <a:schemeClr val="tx1"/>
                </a:solidFill>
              </a:rPr>
              <a:t>IgE</a:t>
            </a:r>
            <a:r>
              <a:rPr lang="en-US" sz="1600" dirty="0">
                <a:solidFill>
                  <a:schemeClr val="tx1"/>
                </a:solidFill>
              </a:rPr>
              <a:t> molecules bind to mast cells, and on secondary exposure, the mast cells release histamines and other modulators that affect the symptoms of allergy. (credit: modification of work by NIH)</a:t>
            </a:r>
            <a:endParaRPr lang="en-US" sz="145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42.26</a:t>
            </a:r>
          </a:p>
        </p:txBody>
      </p:sp>
      <p:pic>
        <p:nvPicPr>
          <p:cNvPr id="7" name="OpenStaxLogo" descr="openstax college logo">
            <a:extLst>
              <a:ext uri="{FF2B5EF4-FFF2-40B4-BE49-F238E27FC236}">
                <a16:creationId xmlns:a16="http://schemas.microsoft.com/office/drawing/2014/main" id="{1468366B-F879-4582-92F7-6FB1DC1B79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498403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0020F9-8793-4662-A3F1-7382920BCAB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Systemic lupus </a:t>
            </a:r>
            <a:r>
              <a:rPr lang="en-US" sz="1600" dirty="0" err="1">
                <a:solidFill>
                  <a:schemeClr val="tx1"/>
                </a:solidFill>
              </a:rPr>
              <a:t>erythematosus</a:t>
            </a:r>
            <a:r>
              <a:rPr lang="en-US" sz="1600" dirty="0">
                <a:solidFill>
                  <a:schemeClr val="tx1"/>
                </a:solidFill>
              </a:rPr>
              <a:t> is characterized by autoimmunity to the individual’s own DNA and/or proteins, which leads to varied dysfunction of the organs. (credit: modification of work by Mikael </a:t>
            </a:r>
            <a:r>
              <a:rPr lang="en-US" sz="1600" dirty="0" err="1">
                <a:solidFill>
                  <a:schemeClr val="tx1"/>
                </a:solidFill>
              </a:rPr>
              <a:t>Häggström</a:t>
            </a:r>
            <a:r>
              <a:rPr lang="en-US" sz="1600" dirty="0">
                <a:solidFill>
                  <a:schemeClr val="tx1"/>
                </a:solidFill>
              </a:rPr>
              <a:t>)</a:t>
            </a:r>
          </a:p>
        </p:txBody>
      </p:sp>
      <p:pic>
        <p:nvPicPr>
          <p:cNvPr id="3" name="Figure" descr="Illustration shows the symptoms of lupus, which include a face rash, ulcers in the mouth and nose, inflammation of the pericardium and poor circulation in the fingers and t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94" b="-9994"/>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321B0987-44D8-4653-B28E-B8B8682BB6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42.27</a:t>
            </a:r>
          </a:p>
        </p:txBody>
      </p:sp>
    </p:spTree>
    <p:extLst>
      <p:ext uri="{BB962C8B-B14F-4D97-AF65-F5344CB8AC3E}">
        <p14:creationId xmlns:p14="http://schemas.microsoft.com/office/powerpoint/2010/main" val="217702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872ADC8-8C39-4D86-83C5-A05566E1CA5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characteristics and location of cells involved in the innate immune system are described. (credit: modification of work by NIH)</a:t>
            </a:r>
            <a:endParaRPr lang="en-US" sz="1450" dirty="0">
              <a:solidFill>
                <a:srgbClr val="000000"/>
              </a:solidFill>
            </a:endParaRPr>
          </a:p>
        </p:txBody>
      </p:sp>
      <p:pic>
        <p:nvPicPr>
          <p:cNvPr id="2" name="Figure" descr="Table shows various types of white blood cells and describes their function. Mast cells, natural killer cells, neutrophils, basophils and eosinophils are all filled with granules and have a horseshoe-shaped nucleus. Macrophages are irregular in shape, with a round nucleus. Dendrites have star-like projections and a small horseshoe shaped nucleus. Mast cells dilate blood vessels and induce inflammation through release of histamines and heparin. They also recruit macrophages and neutrophils, and are involved in wound healing and defense against pathogens, but can also be responsible for allergic reactions. They are found in connective tissue and mucous membranes. Macrophages are phagocytic cells that consume foreign pathogens and cancer cells. They stimulate response of other immune cells and migrate from blood vessels into tissues. Natural killer cells kill tumor cells and virus-infected cells. They circulate in blood and migrate into tissues. Dendritic cells present antigens on their surface, thereby triggering adaptive immunity. They are present in tissues in epithelial tissue, including skin, lung and tissues of the digestive tract. Migrate to lymph nodes upon activation. Monocytes differentiate into macrophages and dendritic cells in response to inflammation. They are stored in spleen, move through blood vessels to infected tissues. Neutrophils are first responders at the site of infection or trauma, these abundant phagocytic cell representing 50-60% of all leukocytes. Release toxins that kill or inhibit bacteria and fungi and recruit other immune cells to the site of infection. They migrate from blood vessels into tissues. Basophils are responsible for defense against parasites. They release histamines that cause inflammation and may be responsible for allergic reactions. They circulate in blood and migrate to tissues. Eosinophils release toxins that kill bacteria and parasites but also causes tissue damage. They circulate in blood and migrate to tissu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60" r="-760"/>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38C7089B-6CFD-4B1A-AF5C-6A6BAEE11B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42.2</a:t>
            </a:r>
            <a:endParaRPr lang="en-US" sz="2400" dirty="0">
              <a:solidFill>
                <a:srgbClr val="6CB255"/>
              </a:solidFill>
            </a:endParaRPr>
          </a:p>
        </p:txBody>
      </p:sp>
    </p:spTree>
    <p:extLst>
      <p:ext uri="{BB962C8B-B14F-4D97-AF65-F5344CB8AC3E}">
        <p14:creationId xmlns:p14="http://schemas.microsoft.com/office/powerpoint/2010/main" val="76262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9FDF02-EF03-4350-A754-A5F82D6C932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Micrograph shows a blood smear. Red blood cells are disk-shaped, and pinched together in the center. Monocytes, lymphocytes and neutrophils are all ball-shaped and fuzzy. Platelets are small, flat dis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71" b="-2471"/>
          <a:stretch>
            <a:fillRect/>
          </a:stretch>
        </p:blipFill>
        <p:spPr>
          <a:xfrm>
            <a:off x="4489449" y="1107617"/>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Cells of the blood include (1) monocytes, (2) lymphocytes, (3) neutrophils, (4) red blood cells, and (5) platelets. Note the very similar morphologies of the leukocytes (1, 2, 3). (credit: modification of work by Bruce Wetzel, Harry Schaefer, NCI;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42.3</a:t>
            </a:r>
          </a:p>
        </p:txBody>
      </p:sp>
      <p:pic>
        <p:nvPicPr>
          <p:cNvPr id="7" name="OpenStaxLogo" descr="openstax college logo">
            <a:extLst>
              <a:ext uri="{FF2B5EF4-FFF2-40B4-BE49-F238E27FC236}">
                <a16:creationId xmlns:a16="http://schemas.microsoft.com/office/drawing/2014/main" id="{0FB6342A-79AF-49FB-A13B-A2209E4232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86513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5D901A-9B8B-48FD-9E81-7EA790AA11D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Interferons</a:t>
            </a:r>
            <a:r>
              <a:rPr lang="en-US" sz="1600" dirty="0"/>
              <a:t> are cytokines that are released by a cell infected with a virus. Response of neighboring cells to interferon helps stem the infection.</a:t>
            </a:r>
            <a:endParaRPr lang="en-US" sz="1450" dirty="0"/>
          </a:p>
        </p:txBody>
      </p:sp>
      <p:pic>
        <p:nvPicPr>
          <p:cNvPr id="2" name="Figure" descr="Illustration shows a virus-infected cell secreting interferon, which binds to receptors of neighboring cells. Interferon signals neighboring uninfected cells to destroy RNA and reduce protein synthesis, thus making it more difficult for virus to infect the cell. It signals neighboring infected cells to undergo apoptosis. It also activates nearby immun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73" r="-46973"/>
          <a:stretch>
            <a:fillRect/>
          </a:stretch>
        </p:blipFill>
        <p:spPr/>
      </p:pic>
      <p:pic>
        <p:nvPicPr>
          <p:cNvPr id="9" name="OpenStaxLogo" descr="openstax college logo">
            <a:extLst>
              <a:ext uri="{FF2B5EF4-FFF2-40B4-BE49-F238E27FC236}">
                <a16:creationId xmlns:a16="http://schemas.microsoft.com/office/drawing/2014/main" id="{31AB832F-B642-409D-B38D-CCCE5AD8CA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42.4</a:t>
            </a:r>
          </a:p>
        </p:txBody>
      </p:sp>
    </p:spTree>
    <p:extLst>
      <p:ext uri="{BB962C8B-B14F-4D97-AF65-F5344CB8AC3E}">
        <p14:creationId xmlns:p14="http://schemas.microsoft.com/office/powerpoint/2010/main" val="396193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E2CD1D6-5890-43BD-A311-A1B6D3EEE8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In response to a cut, mast cells secrete histamines that cause nearby capillaries to dilate. Neutrophils and monocytes leave the capillaries. Monocytes mature into macrophages. Neutrophils, dendritic cells and macrophages release chemicals to stimulate the inflammatory response. Neutrophils and macrophages also consume invading bacteria by phagocytosis.</a:t>
            </a:r>
          </a:p>
        </p:txBody>
      </p:sp>
      <p:pic>
        <p:nvPicPr>
          <p:cNvPr id="12" name="Figure" descr="Illustration shows a capillary near the surface of skin that has a cut in it. Bacteria have penetrated the skin around the cut. In response, mass cells in the lower part of the skin tissue release histamines, and dendritic cells release cytokines. The histamines cause the capillary to become permeable. Neutrophils and monocytes exit the capillary into the damaged skin. Both the neutrophil and macrophage release cytokines and consumes bacteria by phagocyto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478" r="-52478"/>
          <a:stretch>
            <a:fillRect/>
          </a:stretch>
        </p:blipFill>
        <p:spPr/>
      </p:pic>
      <p:pic>
        <p:nvPicPr>
          <p:cNvPr id="9" name="OpenStaxLogo" descr="openstax college logo">
            <a:extLst>
              <a:ext uri="{FF2B5EF4-FFF2-40B4-BE49-F238E27FC236}">
                <a16:creationId xmlns:a16="http://schemas.microsoft.com/office/drawing/2014/main" id="{624BBCAD-0328-4A15-A321-D0D0D94B8E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42.5</a:t>
            </a:r>
          </a:p>
        </p:txBody>
      </p:sp>
    </p:spTree>
    <p:extLst>
      <p:ext uri="{BB962C8B-B14F-4D97-AF65-F5344CB8AC3E}">
        <p14:creationId xmlns:p14="http://schemas.microsoft.com/office/powerpoint/2010/main" val="93649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CF38D1-7DCC-4A60-A43F-1BC5C85380F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Lymphocytes, such as NK cells, are characterized by their large nuclei that actively absorb Wright stain and therefore appear dark colored under a microscope.</a:t>
            </a:r>
          </a:p>
        </p:txBody>
      </p:sp>
      <p:pic>
        <p:nvPicPr>
          <p:cNvPr id="10" name="Figure" descr="Micrograph shows a round cell with a large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penStaxLogo" descr="openstax college logo">
            <a:extLst>
              <a:ext uri="{FF2B5EF4-FFF2-40B4-BE49-F238E27FC236}">
                <a16:creationId xmlns:a16="http://schemas.microsoft.com/office/drawing/2014/main" id="{168DCBA9-A871-4073-A32F-F3D79DAF2B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42.6</a:t>
            </a:r>
          </a:p>
        </p:txBody>
      </p:sp>
    </p:spTree>
    <p:extLst>
      <p:ext uri="{BB962C8B-B14F-4D97-AF65-F5344CB8AC3E}">
        <p14:creationId xmlns:p14="http://schemas.microsoft.com/office/powerpoint/2010/main" val="21298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7660FED-49B7-4969-A84C-C2272982528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n invading pathogen with an antigen on its surface. In the classic pathway for complement activation, host antibodies bind the antigen, and C1 binds the antibody. The C1-antibody complex causes C2 and C4 each to split in two. Fragments from C2 and C4 each joins together to form an enzyme called C3 convertase. C3convertase splits C3 in two. One of the fragments from C3 joins C3 convertase to form C5 convertase. C5 convertase splits C5 in two. A fragment from C5 joins C6, C7, C8, and C9 to form a complex that makes a hole in the plasma membrane for the invading cell. The cell swells and bursts. In the alternative pathway, C3 convertase spontaneously splits C3 in two and the rest of the pathway proceeds the same as the classic pathway. Host cells are protected from complement by the presence of endogenous prote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66" b="-336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classic pathway for the complement cascade involves the attachment of several initial complement proteins to an antibody-bound pathogen followed by rapid activation and binding of many more complement proteins and the creation of destructive pores in the microbial cell envelope and cell wall. The alternate pathway does not involve antibody activation. Rather, C3 </a:t>
            </a:r>
            <a:r>
              <a:rPr lang="en-US" sz="1600" dirty="0" err="1">
                <a:solidFill>
                  <a:srgbClr val="000000"/>
                </a:solidFill>
              </a:rPr>
              <a:t>convertase</a:t>
            </a:r>
            <a:r>
              <a:rPr lang="en-US" sz="1600" dirty="0">
                <a:solidFill>
                  <a:srgbClr val="000000"/>
                </a:solidFill>
              </a:rPr>
              <a:t> spontaneously breaks down C3. Endogenous regulatory proteins prevent the complement complex from binding to host cells. Pathogens lacking these regulatory proteins are lysed. (credit: modification of work by NIH)</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42.7</a:t>
            </a:r>
          </a:p>
        </p:txBody>
      </p:sp>
      <p:pic>
        <p:nvPicPr>
          <p:cNvPr id="7" name="OpenStaxLogo" descr="openstax college logo">
            <a:extLst>
              <a:ext uri="{FF2B5EF4-FFF2-40B4-BE49-F238E27FC236}">
                <a16:creationId xmlns:a16="http://schemas.microsoft.com/office/drawing/2014/main" id="{B94D8263-8692-4ACC-A0C7-3BEC640C21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428032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7DFCD7-64D4-43B9-9B16-AC36249447F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APC, such as a macrophage, engulfs and digests a foreign bacterium. An antigen from the bacterium is presented on the cell surface in conjunction with an MHC II molecule Lymphocytes of the adaptive immune response interact with antigen-embedded MHC II molecules to mature into functional immune cells.</a:t>
            </a:r>
          </a:p>
        </p:txBody>
      </p:sp>
      <p:pic>
        <p:nvPicPr>
          <p:cNvPr id="11" name="Figure" descr="Illustration shows a bacterium being engulfed by a macrophage. Lysosomes fuse with the vacuole containing the bacteria. The bacterium is digested. Antigens from the bacterium are attached to a MHC II molecule and presented on the cell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950" r="-42950"/>
          <a:stretch>
            <a:fillRect/>
          </a:stretch>
        </p:blipFill>
        <p:spPr/>
      </p:pic>
      <p:pic>
        <p:nvPicPr>
          <p:cNvPr id="9" name="OpenStaxLogo" descr="openstax college logo">
            <a:extLst>
              <a:ext uri="{FF2B5EF4-FFF2-40B4-BE49-F238E27FC236}">
                <a16:creationId xmlns:a16="http://schemas.microsoft.com/office/drawing/2014/main" id="{7365C02D-9417-4894-953C-2819BB146E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42.8</a:t>
            </a:r>
          </a:p>
        </p:txBody>
      </p:sp>
    </p:spTree>
    <p:extLst>
      <p:ext uri="{BB962C8B-B14F-4D97-AF65-F5344CB8AC3E}">
        <p14:creationId xmlns:p14="http://schemas.microsoft.com/office/powerpoint/2010/main" val="1751270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961</TotalTime>
  <Words>2962</Words>
  <Application>Microsoft Office PowerPoint</Application>
  <PresentationFormat>On-screen Show (4:3)</PresentationFormat>
  <Paragraphs>85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Essential</vt:lpstr>
      <vt:lpstr>Biology</vt:lpstr>
      <vt:lpstr>Figure 42.1</vt:lpstr>
      <vt:lpstr>Figure 42.2</vt:lpstr>
      <vt:lpstr>Figure 42.3</vt:lpstr>
      <vt:lpstr>Figure 42.4</vt:lpstr>
      <vt:lpstr>Figure 42.5</vt:lpstr>
      <vt:lpstr>Figure 42.6</vt:lpstr>
      <vt:lpstr>Figure 42.7</vt:lpstr>
      <vt:lpstr>Figure 42.8</vt:lpstr>
      <vt:lpstr>Figure 42.9</vt:lpstr>
      <vt:lpstr>Figure 42.10</vt:lpstr>
      <vt:lpstr>Figure 42.11</vt:lpstr>
      <vt:lpstr>Figure 42.12</vt:lpstr>
      <vt:lpstr>Figure 42.13</vt:lpstr>
      <vt:lpstr>Figure 42.14</vt:lpstr>
      <vt:lpstr>Figure 42.15</vt:lpstr>
      <vt:lpstr>Figure 42.16</vt:lpstr>
      <vt:lpstr>Figure 42.17</vt:lpstr>
      <vt:lpstr>Figure 42.18</vt:lpstr>
      <vt:lpstr>Figure 42.19</vt:lpstr>
      <vt:lpstr>Figure 42.20</vt:lpstr>
      <vt:lpstr>Figure 42.21</vt:lpstr>
      <vt:lpstr>Figure 42.22</vt:lpstr>
      <vt:lpstr>Figure 42.23</vt:lpstr>
      <vt:lpstr>Figure 42.24</vt:lpstr>
      <vt:lpstr>Figure 42.25</vt:lpstr>
      <vt:lpstr>Figure 42.26</vt:lpstr>
      <vt:lpstr>Figure 42.27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42 - THE IMMUNE SYSTEM</dc:title>
  <dc:creator>Spuddy McSpare</dc:creator>
  <cp:lastModifiedBy>Conversion_02</cp:lastModifiedBy>
  <cp:revision>341</cp:revision>
  <cp:lastPrinted>2013-07-03T21:45:19Z</cp:lastPrinted>
  <dcterms:created xsi:type="dcterms:W3CDTF">2012-06-04T02:13:36Z</dcterms:created>
  <dcterms:modified xsi:type="dcterms:W3CDTF">2017-09-21T11:21:59Z</dcterms:modified>
</cp:coreProperties>
</file>