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77" r:id="rId3"/>
    <p:sldId id="283" r:id="rId4"/>
    <p:sldId id="300" r:id="rId5"/>
    <p:sldId id="319" r:id="rId6"/>
    <p:sldId id="284" r:id="rId7"/>
    <p:sldId id="320" r:id="rId8"/>
    <p:sldId id="285" r:id="rId9"/>
    <p:sldId id="304" r:id="rId10"/>
    <p:sldId id="306" r:id="rId11"/>
    <p:sldId id="307" r:id="rId12"/>
    <p:sldId id="308" r:id="rId13"/>
    <p:sldId id="309" r:id="rId14"/>
    <p:sldId id="310" r:id="rId15"/>
    <p:sldId id="311" r:id="rId16"/>
    <p:sldId id="312" r:id="rId17"/>
    <p:sldId id="321" r:id="rId18"/>
    <p:sldId id="314" r:id="rId19"/>
    <p:sldId id="315" r:id="rId20"/>
    <p:sldId id="316" r:id="rId21"/>
    <p:sldId id="273" r:id="rId22"/>
    <p:sldId id="317" r:id="rId23"/>
    <p:sldId id="286" r:id="rId24"/>
    <p:sldId id="31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1" autoAdjust="0"/>
    <p:restoredTop sz="95313" autoAdjust="0"/>
  </p:normalViewPr>
  <p:slideViewPr>
    <p:cSldViewPr snapToGrid="0" snapToObjects="1">
      <p:cViewPr varScale="1">
        <p:scale>
          <a:sx n="106" d="100"/>
          <a:sy n="106" d="100"/>
        </p:scale>
        <p:origin x="5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870D2-F4FA-4C45-8C13-5FB107CA407B}" type="datetimeFigureOut">
              <a:rPr lang="en-US" smtClean="0"/>
              <a:t>09/19/17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05E77-714E-4A1B-AB2B-5AFF5745FFF9}" type="slidenum">
              <a:rPr lang="en-US" smtClean="0"/>
              <a:t>‹#›</a:t>
            </a:fld>
            <a:endParaRPr lang="en-US"/>
          </a:p>
        </p:txBody>
      </p:sp>
    </p:spTree>
    <p:extLst>
      <p:ext uri="{BB962C8B-B14F-4D97-AF65-F5344CB8AC3E}">
        <p14:creationId xmlns:p14="http://schemas.microsoft.com/office/powerpoint/2010/main" val="250625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19,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19,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19,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19,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Biolog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5 STRUCTURE AND FUNCTION OF PLASMA MEMBRANES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77E24BF2-9B80-4F6B-A8EC-FEC495C6F2F1}"/>
              </a:ext>
            </a:extLst>
          </p:cNvPr>
          <p:cNvSpPr>
            <a:spLocks noGrp="1"/>
          </p:cNvSpPr>
          <p:nvPr>
            <p:ph type="title" idx="4294967295"/>
          </p:nvPr>
        </p:nvSpPr>
        <p:spPr>
          <a:xfrm>
            <a:off x="0" y="68807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409A012-2A63-4040-A342-3929DDB5194A}"/>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Facilitated transport moves substances down their concentration gradients. They may cross the plasma membrane with the aid of channel proteins. (credit: modification of work by Mariana Ruiz </a:t>
            </a:r>
            <a:r>
              <a:rPr lang="en-US" sz="1600" dirty="0" err="1"/>
              <a:t>Villareal</a:t>
            </a:r>
            <a:r>
              <a:rPr lang="en-US" sz="1600" dirty="0"/>
              <a:t>)</a:t>
            </a:r>
          </a:p>
        </p:txBody>
      </p:sp>
      <p:pic>
        <p:nvPicPr>
          <p:cNvPr id="4" name="Figure" descr="This illustration shows a small substance passing through the pore of a protein channel that is embedded in the plasma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794" r="-617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5.9</a:t>
            </a:r>
          </a:p>
        </p:txBody>
      </p:sp>
    </p:spTree>
    <p:extLst>
      <p:ext uri="{BB962C8B-B14F-4D97-AF65-F5344CB8AC3E}">
        <p14:creationId xmlns:p14="http://schemas.microsoft.com/office/powerpoint/2010/main" val="275028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0BEEFDC-94CE-4879-B470-12867AFFF2D5}"/>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substances are able to move down their concentration gradient across the plasma membrane with the aid of carrier proteins. Carrier proteins change shape as they move molecules across the membrane. (credit: modification of work by Mariana Ruiz </a:t>
            </a:r>
            <a:r>
              <a:rPr lang="en-US" sz="1600" dirty="0" err="1"/>
              <a:t>Villareal</a:t>
            </a:r>
            <a:r>
              <a:rPr lang="en-US" sz="1600" dirty="0"/>
              <a:t>)</a:t>
            </a:r>
          </a:p>
        </p:txBody>
      </p:sp>
      <p:pic>
        <p:nvPicPr>
          <p:cNvPr id="3" name="Figure" descr="This illustration shows a carrier protein embedded in the membrane with an opening that initially faces the extracellular surface. After a substance binds the carrier, it changes shape so that the opening faces the cytoplasm, and the substance is release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43" r="-514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5.10</a:t>
            </a:r>
          </a:p>
        </p:txBody>
      </p:sp>
    </p:spTree>
    <p:extLst>
      <p:ext uri="{BB962C8B-B14F-4D97-AF65-F5344CB8AC3E}">
        <p14:creationId xmlns:p14="http://schemas.microsoft.com/office/powerpoint/2010/main" val="103030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8304B0E-FB0E-4218-A063-6F270E93B487}"/>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osmosis, water always moves from an area of higher water concentration to one of lower concentration. In the diagram shown, the solute cannot pass through the selectively permeable membrane, but the water can.</a:t>
            </a:r>
          </a:p>
        </p:txBody>
      </p:sp>
      <p:pic>
        <p:nvPicPr>
          <p:cNvPr id="4" name="Figure" descr="This illustration shows a container whose contents are separated by a semipermeable membrane. Initially, there is a high concentration of solute on the right side of the membrane and a low concentration of the left. Over time, water diffuses across the membrane toward the side of the container that initially had a higher concentration of solute (lower concentration of water). As a result of osmosis, the water level is higher on this side of the membrane, and the solute concentration is the same on both sid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5213" r="-1521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5.11</a:t>
            </a:r>
          </a:p>
        </p:txBody>
      </p:sp>
    </p:spTree>
    <p:extLst>
      <p:ext uri="{BB962C8B-B14F-4D97-AF65-F5344CB8AC3E}">
        <p14:creationId xmlns:p14="http://schemas.microsoft.com/office/powerpoint/2010/main" val="3657293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89ADB2-3482-4D6C-B061-7DF16798EA90}"/>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Osmotic pressure changes the shape of red blood cells in hypertonic, isotonic, and hypotonic solutions. (credit: Mariana Ruiz </a:t>
            </a:r>
            <a:r>
              <a:rPr lang="en-US" sz="1600" dirty="0" err="1"/>
              <a:t>Villareal</a:t>
            </a:r>
            <a:r>
              <a:rPr lang="en-US" sz="1600" dirty="0"/>
              <a:t>)</a:t>
            </a:r>
          </a:p>
        </p:txBody>
      </p:sp>
      <p:pic>
        <p:nvPicPr>
          <p:cNvPr id="3" name="Figure" descr="The left part of this illustration shows shriveled red blood cells bathed in a hypertonic solution. The middle part shows healthy red blood cells bathed in an isotonic solution, and the right part shows bloated red blood cells bathed in a hypotonic solutio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9433" r="-94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5.12</a:t>
            </a:r>
          </a:p>
        </p:txBody>
      </p:sp>
    </p:spTree>
    <p:extLst>
      <p:ext uri="{BB962C8B-B14F-4D97-AF65-F5344CB8AC3E}">
        <p14:creationId xmlns:p14="http://schemas.microsoft.com/office/powerpoint/2010/main" val="190591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FD65CDC-0DBD-41DD-BB5D-C2DB8E415BBA}"/>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turgor pressure within a plant cell depends on the tonicity of the solution that it is bathed in. (credit: modification of work by Mariana Ruiz </a:t>
            </a:r>
            <a:r>
              <a:rPr lang="en-US" sz="1600" dirty="0" err="1"/>
              <a:t>Villareal</a:t>
            </a:r>
            <a:r>
              <a:rPr lang="en-US" sz="1600" dirty="0"/>
              <a:t>)</a:t>
            </a:r>
          </a:p>
        </p:txBody>
      </p:sp>
      <p:pic>
        <p:nvPicPr>
          <p:cNvPr id="4" name="Figure"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05" b="-1280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5.13</a:t>
            </a:r>
          </a:p>
        </p:txBody>
      </p:sp>
    </p:spTree>
    <p:extLst>
      <p:ext uri="{BB962C8B-B14F-4D97-AF65-F5344CB8AC3E}">
        <p14:creationId xmlns:p14="http://schemas.microsoft.com/office/powerpoint/2010/main" val="48580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395755-2D1E-4015-886E-B24F3826917C}"/>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Without adequate water, the plant on the left has lost turgor pressure, visible in its wilting; the turgor pressure is restored by watering it (right). (credit: Victor M. Vicente </a:t>
            </a:r>
            <a:r>
              <a:rPr lang="en-US" sz="1600" dirty="0" err="1"/>
              <a:t>Selvas</a:t>
            </a:r>
            <a:r>
              <a:rPr lang="en-US" sz="1600" dirty="0"/>
              <a:t>)</a:t>
            </a:r>
          </a:p>
        </p:txBody>
      </p:sp>
      <p:pic>
        <p:nvPicPr>
          <p:cNvPr id="3" name="Figure" descr="The left photo shows a plant that has wilted, and the right photo shows a healthy pla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2" r="-11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5.14</a:t>
            </a:r>
          </a:p>
        </p:txBody>
      </p:sp>
    </p:spTree>
    <p:extLst>
      <p:ext uri="{BB962C8B-B14F-4D97-AF65-F5344CB8AC3E}">
        <p14:creationId xmlns:p14="http://schemas.microsoft.com/office/powerpoint/2010/main" val="323373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58F2FEC-A833-43A7-8C65-2F9917102DD3}"/>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paramecium’s contractile vacuole, here visualized using bright field light microscopy at 480x magnification, continuously pumps water out of the organism’s body to keep it from bursting in a hypotonic medium. (credit: modification of work by NIH; scale-bar data from Matt Russell)</a:t>
            </a:r>
          </a:p>
        </p:txBody>
      </p:sp>
      <p:pic>
        <p:nvPicPr>
          <p:cNvPr id="4" name="Figure" descr="A transmission electron micrograph shows an oval-shaped cell. Contractile vacuoles are prominent structures embedded in the cell membrane that pump out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3" r="-29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5.15</a:t>
            </a:r>
          </a:p>
        </p:txBody>
      </p:sp>
    </p:spTree>
    <p:extLst>
      <p:ext uri="{BB962C8B-B14F-4D97-AF65-F5344CB8AC3E}">
        <p14:creationId xmlns:p14="http://schemas.microsoft.com/office/powerpoint/2010/main" val="212887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A2C040DD-8EEB-4A91-A9F5-0DBE64C7C3CA}"/>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Electrochemical gradients arise from the combined effects of concentration gradients and electrical gradients. (credit: “</a:t>
            </a:r>
            <a:r>
              <a:rPr lang="en-US" sz="1600" dirty="0" err="1"/>
              <a:t>Synaptitude</a:t>
            </a:r>
            <a:r>
              <a:rPr lang="en-US" sz="1600" dirty="0"/>
              <a:t>”/Wikimedia Commons)</a:t>
            </a:r>
          </a:p>
        </p:txBody>
      </p:sp>
      <p:pic>
        <p:nvPicPr>
          <p:cNvPr id="2" name="Figure" descr="This illustration shows a membrane bilayer with a potassium channel embedded in it. The cytoplasm has a high concentration of potassium associated with a negatively charged molecule. The extracellular fluid has a high concentration of sodium associated with chlorine 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903" r="-369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5.16</a:t>
            </a:r>
          </a:p>
        </p:txBody>
      </p:sp>
    </p:spTree>
    <p:extLst>
      <p:ext uri="{BB962C8B-B14F-4D97-AF65-F5344CB8AC3E}">
        <p14:creationId xmlns:p14="http://schemas.microsoft.com/office/powerpoint/2010/main" val="338414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98EE730-B5C5-4281-9A73-DEB0CFA9CB1E}"/>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a:t>
            </a:r>
            <a:r>
              <a:rPr lang="en-US" sz="1600" dirty="0" err="1"/>
              <a:t>uniporter</a:t>
            </a:r>
            <a:r>
              <a:rPr lang="en-US" sz="1600" dirty="0"/>
              <a:t> carries one molecule or ion. A </a:t>
            </a:r>
            <a:r>
              <a:rPr lang="en-US" sz="1600" dirty="0" err="1"/>
              <a:t>symporter</a:t>
            </a:r>
            <a:r>
              <a:rPr lang="en-US" sz="1600" dirty="0"/>
              <a:t> carries two different molecules or ions, both in the same direction. An </a:t>
            </a:r>
            <a:r>
              <a:rPr lang="en-US" sz="1600" dirty="0" err="1"/>
              <a:t>antiporter</a:t>
            </a:r>
            <a:r>
              <a:rPr lang="en-US" sz="1600" dirty="0"/>
              <a:t> also carries two different molecules or ions, but in different directions. (credit: modification of work by “</a:t>
            </a:r>
            <a:r>
              <a:rPr lang="en-US" sz="1600" dirty="0" err="1"/>
              <a:t>Lupask</a:t>
            </a:r>
            <a:r>
              <a:rPr lang="en-US" sz="1600" dirty="0"/>
              <a:t>”/Wikimedia Commons)</a:t>
            </a:r>
          </a:p>
        </p:txBody>
      </p:sp>
      <p:pic>
        <p:nvPicPr>
          <p:cNvPr id="4" name="Figure" descr="This illustration shows a plasma membrane with three transport proteins embedded in it. The left image shows a uniporter that transports a substance in one direction. The middle image shows a symporter that transports two different substances in the same direction. The right image shows an antiporter that transports two different substances in opposite directi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94" b="-8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5.17</a:t>
            </a:r>
          </a:p>
        </p:txBody>
      </p:sp>
    </p:spTree>
    <p:extLst>
      <p:ext uri="{BB962C8B-B14F-4D97-AF65-F5344CB8AC3E}">
        <p14:creationId xmlns:p14="http://schemas.microsoft.com/office/powerpoint/2010/main" val="114523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195BF0B-ADF1-4FA0-A9B8-DF215782C8D7}"/>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Primary active transport moves ions across a membrane, creating an electrochemical gradient (</a:t>
            </a:r>
            <a:r>
              <a:rPr lang="en-US" sz="1600" dirty="0" err="1"/>
              <a:t>electrogenic</a:t>
            </a:r>
            <a:r>
              <a:rPr lang="en-US" sz="1600" dirty="0"/>
              <a:t> transport). (credit: modification of work by Mariana Ruiz </a:t>
            </a:r>
            <a:r>
              <a:rPr lang="en-US" sz="1600" dirty="0" err="1"/>
              <a:t>Villareal</a:t>
            </a:r>
            <a:r>
              <a:rPr lang="en-US" sz="1600" dirty="0"/>
              <a:t>)</a:t>
            </a:r>
          </a:p>
        </p:txBody>
      </p:sp>
      <p:pic>
        <p:nvPicPr>
          <p:cNvPr id="3" name="Figure" descr="This illustration shows the sodium-potassium pump. Initially, the pump’s opening faces the cytoplasm, where three sodium ions bind to it. The antiporter hydrolyzes and ATP to ADP and, as a result, undergoes a conformational change. The sodium ions are released into the extracellular space. Two potassium ions from the extracellular space now bind the antiporter, which changes conformation again, releasing the potassium ions into the cytoplas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58" r="-275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5.18</a:t>
            </a:r>
          </a:p>
        </p:txBody>
      </p:sp>
    </p:spTree>
    <p:extLst>
      <p:ext uri="{BB962C8B-B14F-4D97-AF65-F5344CB8AC3E}">
        <p14:creationId xmlns:p14="http://schemas.microsoft.com/office/powerpoint/2010/main" val="249682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5BC04421-DECE-4E78-A7A3-A79577AE5479}"/>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20" dirty="0"/>
              <a:t>Despite its seeming hustle and bustle, Grand Central Station functions with a high level of organization: People and objects move from one location to another, they cross or are contained within certain boundaries, and they provide a constant flow as part of larger activity. Analogously, a plasma membrane’s functions involve movement within the cell and across boundaries in the process of intracellular and intercellular activities. (credit: modification of work by Randy </a:t>
            </a:r>
            <a:r>
              <a:rPr lang="en-US" sz="1420" dirty="0" err="1"/>
              <a:t>Le’Moine</a:t>
            </a:r>
            <a:r>
              <a:rPr lang="en-US" sz="1420" dirty="0"/>
              <a:t>)</a:t>
            </a:r>
          </a:p>
        </p:txBody>
      </p:sp>
      <p:pic>
        <p:nvPicPr>
          <p:cNvPr id="4" name="Figure" descr="This photo shows the hustle and bustle of Grand Central St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674" r="-86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2CEAE79-5ED7-416E-BAA8-A51AE5B95769}"/>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 electrochemical gradient, created by primary active transport, can move other substances against their concentration gradients, a process called co-transport or secondary active transport. (credit: modification of work by Mariana Ruiz </a:t>
            </a:r>
            <a:r>
              <a:rPr lang="en-US" sz="1600" dirty="0" err="1"/>
              <a:t>Villareal</a:t>
            </a:r>
            <a:r>
              <a:rPr lang="en-US" sz="1600" dirty="0"/>
              <a:t>)</a:t>
            </a:r>
          </a:p>
        </p:txBody>
      </p:sp>
      <p:pic>
        <p:nvPicPr>
          <p:cNvPr id="6" name="Figure" descr="This illustration shows a membrane bilayer with two integral membrane proteins embedded in it. The first, a sodium-potassium pump, uses energy from ATP hydrolysis to pump three sodium ions out of the cell for every two potassium ions it pumps into the cell. The result is a high concentration of sodium outside the cell and a high concentration of potassium inside the cell. There is also a high concentration of amino acids outside the cell, and a low concentration inside. A sodium-amino acid co-transporter simultaneously transports sodium and the amino acid into the cel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3072" r="-1307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5.19</a:t>
            </a:r>
          </a:p>
        </p:txBody>
      </p:sp>
    </p:spTree>
    <p:extLst>
      <p:ext uri="{BB962C8B-B14F-4D97-AF65-F5344CB8AC3E}">
        <p14:creationId xmlns:p14="http://schemas.microsoft.com/office/powerpoint/2010/main" val="211959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6F308F12-6FEA-4D43-AF75-302CAD9112B5}"/>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phagocytosis, the cell membrane surrounds the particle and engulfs it. (credit: Mariana Ruiz </a:t>
            </a:r>
            <a:r>
              <a:rPr lang="en-US" sz="1600" dirty="0" err="1">
                <a:solidFill>
                  <a:srgbClr val="000000"/>
                </a:solidFill>
              </a:rPr>
              <a:t>Villareal</a:t>
            </a:r>
            <a:r>
              <a:rPr lang="en-US" sz="1600" dirty="0">
                <a:solidFill>
                  <a:srgbClr val="000000"/>
                </a:solidFill>
              </a:rPr>
              <a:t>)</a:t>
            </a:r>
            <a:endParaRPr lang="en-US" sz="1600" b="0" dirty="0">
              <a:solidFill>
                <a:srgbClr val="000000"/>
              </a:solidFill>
            </a:endParaRPr>
          </a:p>
        </p:txBody>
      </p:sp>
      <p:pic>
        <p:nvPicPr>
          <p:cNvPr id="6" name="Figure" descr="This illustration shows a plasma membrane forming a pocket around a particle in the extracellular fluid. The membrane subsequently engulfs the particle, which becomes trapped in a vacu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7" r="-1067"/>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5.20</a:t>
            </a:r>
          </a:p>
        </p:txBody>
      </p:sp>
    </p:spTree>
    <p:extLst>
      <p:ext uri="{BB962C8B-B14F-4D97-AF65-F5344CB8AC3E}">
        <p14:creationId xmlns:p14="http://schemas.microsoft.com/office/powerpoint/2010/main" val="328509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70D3AEA-4BF5-48F7-94EB-4481ED13B1AE}"/>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4" name="Figure" descr="This illustration shows a plasma membrane forming a pocket around fluid in the extracellular fluid. The membrane subsequently engulfs the fluid, which becomes trapped in a vacu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67" r="-1067"/>
          <a:stretch>
            <a:fillRect/>
          </a:stretch>
        </p:blipFill>
        <p:spPr>
          <a:xfrm>
            <a:off x="4370388" y="1107618"/>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pinocytosis, the cell membrane </a:t>
            </a:r>
            <a:r>
              <a:rPr lang="en-US" sz="1600" dirty="0" err="1">
                <a:solidFill>
                  <a:srgbClr val="000000"/>
                </a:solidFill>
              </a:rPr>
              <a:t>invaginates</a:t>
            </a:r>
            <a:r>
              <a:rPr lang="en-US" sz="1600" dirty="0">
                <a:solidFill>
                  <a:srgbClr val="000000"/>
                </a:solidFill>
              </a:rPr>
              <a:t>, surrounds a small volume of fluid, and pinches off. (credit: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5.21</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905309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1A2D59-EAA7-400D-95CE-C4DA2A2E6547}"/>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In receptor-mediated endocytosis, uptake of substances by the cell is targeted to a single type of substance that binds to the receptor on the external surface of the cell membrane. (credit: modification of work by Mariana Ruiz </a:t>
            </a:r>
            <a:r>
              <a:rPr lang="en-US" sz="1600" dirty="0" err="1">
                <a:solidFill>
                  <a:srgbClr val="000000"/>
                </a:solidFill>
              </a:rPr>
              <a:t>Villareal</a:t>
            </a:r>
            <a:r>
              <a:rPr lang="en-US" sz="1600" dirty="0">
                <a:solidFill>
                  <a:srgbClr val="000000"/>
                </a:solidFill>
              </a:rPr>
              <a:t>)</a:t>
            </a:r>
            <a:endParaRPr lang="en-US" sz="1600" b="0" dirty="0">
              <a:solidFill>
                <a:srgbClr val="000000"/>
              </a:solidFill>
            </a:endParaRPr>
          </a:p>
        </p:txBody>
      </p:sp>
      <p:pic>
        <p:nvPicPr>
          <p:cNvPr id="4" name="Figure" descr="This illustration shows a part of the plasma membrane that is clathrin-coated on the cytoplasmic side and has receptors on the extracellular side. The receptors bind a substance, then pinch off to form a vesic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30" r="-7930"/>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5.22</a:t>
            </a:r>
          </a:p>
        </p:txBody>
      </p:sp>
    </p:spTree>
    <p:extLst>
      <p:ext uri="{BB962C8B-B14F-4D97-AF65-F5344CB8AC3E}">
        <p14:creationId xmlns:p14="http://schemas.microsoft.com/office/powerpoint/2010/main" val="3192181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8BEE2E-9EDF-4BF8-996F-26C9F74EED42}"/>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3" name="Figure" descr="This illustration shows vesicles fusing with the plasma membrane and releasing their contents to the extracellular flui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3" b="-383"/>
          <a:stretch>
            <a:fillRect/>
          </a:stretch>
        </p:blipFill>
        <p:spPr>
          <a:xfrm>
            <a:off x="4488818" y="1107618"/>
            <a:ext cx="4031619" cy="4607689"/>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exocytosis, vesicles containing substances fuse with the plasma membrane. The contents are then released to the exterior of the cell. (credit: modification of work by Mariana Ruiz </a:t>
            </a:r>
            <a:r>
              <a:rPr lang="ro-RO" sz="1600" dirty="0">
                <a:solidFill>
                  <a:srgbClr val="000000"/>
                </a:solidFill>
              </a:rPr>
              <a:t>Villareal)</a:t>
            </a:r>
            <a:endParaRPr lang="en-US" sz="1600" dirty="0">
              <a:solidFill>
                <a:srgbClr val="000000"/>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5.23</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61462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20FDEC1-69C9-475F-95D6-8789852C015F}"/>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fluid mosaic model of the plasma membrane describes the plasma membrane as a fluid combination of phospholipids, cholesterol, and proteins. Carbohydrates attached to lipids (glycolipids) and to proteins (glycoproteins) extend from the outward-facing surface of the membrane.</a:t>
            </a:r>
          </a:p>
        </p:txBody>
      </p:sp>
      <p:pic>
        <p:nvPicPr>
          <p:cNvPr id="6" name="Figure" descr="This illustration shows a phospholipid bilayer with proteins and cholesterol embedded in it. Integral membrane proteins span the entire membrane. Protein channels are integral membrane proteins with a central pore through which molecules can pass. Peripheral proteins are associated with the phospholipid head groups on one side of the membrane only. A glycoprotein is shown with the protein portion of the molecule embedded in the membrane and the carbohydrate portion jutting out from the membrane. A glycolipid is also shown with the lipid portion embedded in the membrane and the carbohydrate portion jutting out of the membra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90" r="-59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5.2</a:t>
            </a:r>
          </a:p>
        </p:txBody>
      </p:sp>
    </p:spTree>
    <p:extLst>
      <p:ext uri="{BB962C8B-B14F-4D97-AF65-F5344CB8AC3E}">
        <p14:creationId xmlns:p14="http://schemas.microsoft.com/office/powerpoint/2010/main" val="30145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DD2A90F-CE5D-4F56-96CF-70BCAE685FDC}"/>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This phospholipid molecule is composed of a hydrophilic head and two hydrophobic tails. The hydrophilic head group consists of a phosphate-containing group attached to a glycerol molecule. The hydrophobic tails, each containing either a saturated or an unsaturated fatty acid, are long hydrocarbon chains.</a:t>
            </a:r>
            <a:endParaRPr lang="en-US" sz="1600" b="0" dirty="0">
              <a:solidFill>
                <a:schemeClr val="tx1"/>
              </a:solidFill>
            </a:endParaRPr>
          </a:p>
        </p:txBody>
      </p:sp>
      <p:pic>
        <p:nvPicPr>
          <p:cNvPr id="4" name="Figure" descr="An illustration of a phospholipid shows a hydrophilic head group composed of phosphate connected to a three-carbon glycerol molecule, and two hydrophobic tails composed of long hydrocarbon chai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78" b="-878"/>
          <a:stretch>
            <a:fillRect/>
          </a:stretch>
        </p:blipFill>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5.3</a:t>
            </a:r>
          </a:p>
        </p:txBody>
      </p:sp>
    </p:spTree>
    <p:extLst>
      <p:ext uri="{BB962C8B-B14F-4D97-AF65-F5344CB8AC3E}">
        <p14:creationId xmlns:p14="http://schemas.microsoft.com/office/powerpoint/2010/main" val="40507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3131FBE-D0EA-42D2-B1F8-A90B323CEBD4}"/>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mage on the left shows a spherical lipid bilayer. The image on the right shows a smaller sphere that has a single lipid layer only. The image at the bottom shows a lipid bilayer she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009" b="-200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 an aqueous solution, phospholipids tend to arrange themselves with their polar heads facing outward and their hydrophobic tails facing inward. (credit: modification of work by Mariana Ruiz </a:t>
            </a:r>
            <a:r>
              <a:rPr lang="en-US" sz="1600" dirty="0" err="1">
                <a:solidFill>
                  <a:srgbClr val="000000"/>
                </a:solidFill>
              </a:rPr>
              <a:t>Villareal</a:t>
            </a:r>
            <a:r>
              <a:rPr lang="en-US" sz="1600" dirty="0">
                <a:solidFill>
                  <a:srgbClr val="000000"/>
                </a:solidFill>
              </a:rPr>
              <a:t>)</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5.4</a:t>
            </a:r>
          </a:p>
        </p:txBody>
      </p:sp>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69498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8F7D20-6BA0-4082-A175-C99474CB38FB}"/>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Integral membranes proteins may have one or more alpha-helices that span the membrane (examples 1 and 2), or they may have beta-sheets that span the membrane (example 3). (credit: “</a:t>
            </a:r>
            <a:r>
              <a:rPr lang="en-US" sz="1600" dirty="0" err="1"/>
              <a:t>Foobar</a:t>
            </a:r>
            <a:r>
              <a:rPr lang="en-US" sz="1600" dirty="0"/>
              <a:t>”/Wikimedia Commons)</a:t>
            </a:r>
          </a:p>
        </p:txBody>
      </p:sp>
      <p:pic>
        <p:nvPicPr>
          <p:cNvPr id="9" name="Figure" descr="The left part of this illustration shows an integral membrane protein with a single alpha-helix that spans the membrane. The middle part shows a protein with several alpha-helices spanning the membrane. The right part shows a protein with two beta-sheets spanning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894" r="-2389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5.5</a:t>
            </a:r>
          </a:p>
        </p:txBody>
      </p:sp>
    </p:spTree>
    <p:extLst>
      <p:ext uri="{BB962C8B-B14F-4D97-AF65-F5344CB8AC3E}">
        <p14:creationId xmlns:p14="http://schemas.microsoft.com/office/powerpoint/2010/main" val="404311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46235CD-3715-47B6-AE12-353452761E1A}"/>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HIV binds to the CD4 receptor, a glycoprotein on the surfaces of T cells. (credit: modification of work by NIH, NIAID)</a:t>
            </a:r>
          </a:p>
        </p:txBody>
      </p:sp>
      <p:pic>
        <p:nvPicPr>
          <p:cNvPr id="2" name="Figure" descr="This illustration shows the plasma membrane of a T cell. CD4 receptors extend from the membrane into the extracellular space. The HIV virus recognizes part of the CD4 receptor and attaches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13" b="-6013"/>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5.6</a:t>
            </a:r>
          </a:p>
        </p:txBody>
      </p:sp>
    </p:spTree>
    <p:extLst>
      <p:ext uri="{BB962C8B-B14F-4D97-AF65-F5344CB8AC3E}">
        <p14:creationId xmlns:p14="http://schemas.microsoft.com/office/powerpoint/2010/main" val="178313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AAF942F-479C-4716-8562-F94ECE79A871}"/>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exterior surface of the plasma membrane is not identical to the interior surface of the same membrane.</a:t>
            </a:r>
          </a:p>
        </p:txBody>
      </p:sp>
      <p:pic>
        <p:nvPicPr>
          <p:cNvPr id="6" name="Figure" descr="This illustration shows the plasma membrane of a T cell. CD4 receptors extend from the membrane into the extracellular space. The HIV virus recognizes part of the CD4 receptor and attaches to 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90" r="-599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5.7</a:t>
            </a:r>
          </a:p>
        </p:txBody>
      </p:sp>
    </p:spTree>
    <p:extLst>
      <p:ext uri="{BB962C8B-B14F-4D97-AF65-F5344CB8AC3E}">
        <p14:creationId xmlns:p14="http://schemas.microsoft.com/office/powerpoint/2010/main" val="202371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073E4B-8B2B-4DBE-804A-5D19B55A8BE4}"/>
              </a:ext>
            </a:extLst>
          </p:cNvPr>
          <p:cNvSpPr>
            <a:spLocks noGrp="1"/>
          </p:cNvSpPr>
          <p:nvPr>
            <p:ph type="ftr" sz="quarter" idx="11"/>
          </p:nvPr>
        </p:nvSpPr>
        <p:spPr>
          <a:xfrm>
            <a:off x="713232" y="6492875"/>
            <a:ext cx="780688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Diffusion through a permeable membrane moves a substance from an area of high concentration (extracellular fluid, in this case) down its concentration gradient (into the cytoplasm). (credit: modification of work by Mariana Ruiz </a:t>
            </a:r>
            <a:r>
              <a:rPr lang="en-US" sz="1600" dirty="0" err="1"/>
              <a:t>Villareal</a:t>
            </a:r>
            <a:r>
              <a:rPr lang="en-US" sz="1600" dirty="0"/>
              <a:t>)</a:t>
            </a:r>
          </a:p>
        </p:txBody>
      </p:sp>
      <p:pic>
        <p:nvPicPr>
          <p:cNvPr id="3" name="Figure" descr="The left part of this illustration shows a substance on one side of a membrane only. The middle part shows that, after some time, some of the substance has diffused across the plasma membrane. The right part shows that, after more time, an equal amount of the substance is on each side of the membra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4" r="-1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5.8</a:t>
            </a:r>
          </a:p>
        </p:txBody>
      </p:sp>
    </p:spTree>
    <p:extLst>
      <p:ext uri="{BB962C8B-B14F-4D97-AF65-F5344CB8AC3E}">
        <p14:creationId xmlns:p14="http://schemas.microsoft.com/office/powerpoint/2010/main" val="13510430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424</TotalTime>
  <Words>2234</Words>
  <Application>Microsoft Office PowerPoint</Application>
  <PresentationFormat>On-screen Show (4:3)</PresentationFormat>
  <Paragraphs>72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vt:lpstr>
      <vt:lpstr>Figure 5.1</vt:lpstr>
      <vt:lpstr>Figure 5.2</vt:lpstr>
      <vt:lpstr>Figure 5.3</vt:lpstr>
      <vt:lpstr>Figure 5.4</vt:lpstr>
      <vt:lpstr>Figure 5.5</vt:lpstr>
      <vt:lpstr>Figure 5.6</vt:lpstr>
      <vt:lpstr>Figure 5.7</vt:lpstr>
      <vt:lpstr>Figure 5.8</vt:lpstr>
      <vt:lpstr>Figure 5.9</vt:lpstr>
      <vt:lpstr>Figure 5.10</vt:lpstr>
      <vt:lpstr>Figure 5.11</vt:lpstr>
      <vt:lpstr>Figure 5.12</vt:lpstr>
      <vt:lpstr>Figure 5.13</vt:lpstr>
      <vt:lpstr>Figure 5.14</vt:lpstr>
      <vt:lpstr>Figure 5.15</vt:lpstr>
      <vt:lpstr>Figure 5.16</vt:lpstr>
      <vt:lpstr>Figure 5.17</vt:lpstr>
      <vt:lpstr>Figure 5.18</vt:lpstr>
      <vt:lpstr>Figure 5.19</vt:lpstr>
      <vt:lpstr>Figure 5.20</vt:lpstr>
      <vt:lpstr>Figure 5.21</vt:lpstr>
      <vt:lpstr>Figure 5.22</vt:lpstr>
      <vt:lpstr>Figure 5.23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5 - STRUCTURE AND FUNCTION OF PLASMA MEMBRANES</dc:title>
  <dc:creator>Spuddy McSpare</dc:creator>
  <cp:lastModifiedBy>Conversion_07</cp:lastModifiedBy>
  <cp:revision>101</cp:revision>
  <dcterms:created xsi:type="dcterms:W3CDTF">2012-06-04T02:13:36Z</dcterms:created>
  <dcterms:modified xsi:type="dcterms:W3CDTF">2017-09-19T11:43:10Z</dcterms:modified>
</cp:coreProperties>
</file>