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77" r:id="rId3"/>
    <p:sldId id="282" r:id="rId4"/>
    <p:sldId id="279" r:id="rId5"/>
    <p:sldId id="280" r:id="rId6"/>
    <p:sldId id="287" r:id="rId7"/>
    <p:sldId id="286" r:id="rId8"/>
    <p:sldId id="289" r:id="rId9"/>
    <p:sldId id="288" r:id="rId10"/>
    <p:sldId id="290" r:id="rId11"/>
    <p:sldId id="273" r:id="rId12"/>
    <p:sldId id="291" r:id="rId13"/>
    <p:sldId id="292" r:id="rId14"/>
    <p:sldId id="278" r:id="rId15"/>
    <p:sldId id="293" r:id="rId16"/>
    <p:sldId id="295" r:id="rId17"/>
    <p:sldId id="284" r:id="rId18"/>
    <p:sldId id="296" r:id="rId19"/>
    <p:sldId id="297"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02" autoAdjust="0"/>
  </p:normalViewPr>
  <p:slideViewPr>
    <p:cSldViewPr snapToGrid="0" snapToObjects="1">
      <p:cViewPr>
        <p:scale>
          <a:sx n="80" d="100"/>
          <a:sy n="80" d="100"/>
        </p:scale>
        <p:origin x="2024"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23CE3-C3A1-1A41-8F9D-82B83C02DE16}" type="datetimeFigureOut">
              <a:rPr lang="en-US" smtClean="0"/>
              <a:t>9/28/17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A2D3C-1775-B34D-AAA3-3AC20173F40D}" type="slidenum">
              <a:rPr lang="en-US" smtClean="0"/>
              <a:t>‹#›</a:t>
            </a:fld>
            <a:endParaRPr lang="en-US"/>
          </a:p>
        </p:txBody>
      </p:sp>
    </p:spTree>
    <p:extLst>
      <p:ext uri="{BB962C8B-B14F-4D97-AF65-F5344CB8AC3E}">
        <p14:creationId xmlns:p14="http://schemas.microsoft.com/office/powerpoint/2010/main" val="1240060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A2D3C-1775-B34D-AAA3-3AC20173F40D}" type="slidenum">
              <a:rPr lang="en-US" smtClean="0"/>
              <a:t>20</a:t>
            </a:fld>
            <a:endParaRPr lang="en-US"/>
          </a:p>
        </p:txBody>
      </p:sp>
    </p:spTree>
    <p:extLst>
      <p:ext uri="{BB962C8B-B14F-4D97-AF65-F5344CB8AC3E}">
        <p14:creationId xmlns:p14="http://schemas.microsoft.com/office/powerpoint/2010/main" val="50081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28,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28,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xmlns="" id="{4A33797A-8DBF-4579-B222-6345B11136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xmlns="" id="{EAD1894B-3EEA-4BBB-A4A1-1F03757F7E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5301"/>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26 SEED PLANTS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C81829F3-2A5F-4072-9512-2FD5893F4AA8}"/>
              </a:ext>
            </a:extLst>
          </p:cNvPr>
          <p:cNvSpPr>
            <a:spLocks noGrp="1"/>
          </p:cNvSpPr>
          <p:nvPr>
            <p:ph type="title" idx="4294967295"/>
          </p:nvPr>
        </p:nvSpPr>
        <p:spPr>
          <a:xfrm>
            <a:off x="0" y="703051"/>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A00EDA65-5B9D-4D5E-8AC1-34556E5B4FE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i="1" dirty="0" err="1"/>
              <a:t>Encephalartos</a:t>
            </a:r>
            <a:r>
              <a:rPr lang="en-US" sz="1600" i="1" dirty="0"/>
              <a:t> </a:t>
            </a:r>
            <a:r>
              <a:rPr lang="en-US" sz="1600" i="1" dirty="0" err="1"/>
              <a:t>ferox</a:t>
            </a:r>
            <a:r>
              <a:rPr lang="en-US" sz="1600" i="1" dirty="0"/>
              <a:t> </a:t>
            </a:r>
            <a:r>
              <a:rPr lang="en-US" sz="1600" dirty="0"/>
              <a:t>cycad has large cones and broad, fern-like leaves. (credit: </a:t>
            </a:r>
            <a:r>
              <a:rPr lang="cs-CZ" sz="1600" dirty="0" err="1"/>
              <a:t>Wendy</a:t>
            </a:r>
            <a:r>
              <a:rPr lang="cs-CZ" sz="1600" dirty="0"/>
              <a:t> </a:t>
            </a:r>
            <a:r>
              <a:rPr lang="cs-CZ" sz="1600" dirty="0" err="1"/>
              <a:t>Cutler</a:t>
            </a:r>
            <a:r>
              <a:rPr lang="cs-CZ" sz="1600" dirty="0"/>
              <a:t>)</a:t>
            </a:r>
            <a:endParaRPr lang="en-US" sz="1600" dirty="0"/>
          </a:p>
        </p:txBody>
      </p:sp>
      <p:pic>
        <p:nvPicPr>
          <p:cNvPr id="2" name="Figure" descr="Photo shows a cycad with leaves resembling those of a fern, with thin leaves branching from a thick stem. Two very large cones sit in the middle of the leaves, close to the 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xmlns="" id="{BB01C96E-12E6-49AF-9154-D48A34F612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26.10</a:t>
            </a:r>
          </a:p>
        </p:txBody>
      </p:sp>
    </p:spTree>
    <p:extLst>
      <p:ext uri="{BB962C8B-B14F-4D97-AF65-F5344CB8AC3E}">
        <p14:creationId xmlns:p14="http://schemas.microsoft.com/office/powerpoint/2010/main" val="363958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4D106964-C984-4EC9-9136-99E52BCAA2E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plate from the 1870 book </a:t>
            </a:r>
            <a:r>
              <a:rPr lang="en-US" sz="1600" i="1" dirty="0">
                <a:solidFill>
                  <a:schemeClr val="tx1"/>
                </a:solidFill>
              </a:rPr>
              <a:t>Flora Japonica, </a:t>
            </a:r>
            <a:r>
              <a:rPr lang="en-US" sz="1600" i="1" dirty="0" err="1">
                <a:solidFill>
                  <a:schemeClr val="tx1"/>
                </a:solidFill>
              </a:rPr>
              <a:t>Sectio</a:t>
            </a:r>
            <a:r>
              <a:rPr lang="en-US" sz="1600" i="1" dirty="0">
                <a:solidFill>
                  <a:schemeClr val="tx1"/>
                </a:solidFill>
              </a:rPr>
              <a:t> Prima (</a:t>
            </a:r>
            <a:r>
              <a:rPr lang="en-US" sz="1600" i="1" dirty="0" err="1">
                <a:solidFill>
                  <a:schemeClr val="tx1"/>
                </a:solidFill>
              </a:rPr>
              <a:t>Tafelband</a:t>
            </a:r>
            <a:r>
              <a:rPr lang="en-US" sz="1600" i="1" dirty="0">
                <a:solidFill>
                  <a:schemeClr val="tx1"/>
                </a:solidFill>
              </a:rPr>
              <a:t>) </a:t>
            </a:r>
            <a:r>
              <a:rPr lang="en-US" sz="1600" dirty="0">
                <a:solidFill>
                  <a:schemeClr val="tx1"/>
                </a:solidFill>
              </a:rPr>
              <a:t>depicts the leaves and fruit of </a:t>
            </a:r>
            <a:r>
              <a:rPr lang="en-US" sz="1600" i="1" dirty="0">
                <a:solidFill>
                  <a:schemeClr val="tx1"/>
                </a:solidFill>
              </a:rPr>
              <a:t>Gingko </a:t>
            </a:r>
            <a:r>
              <a:rPr lang="en-US" sz="1600" i="1" dirty="0" err="1">
                <a:solidFill>
                  <a:schemeClr val="tx1"/>
                </a:solidFill>
              </a:rPr>
              <a:t>biloba</a:t>
            </a:r>
            <a:r>
              <a:rPr lang="en-US" sz="1600" dirty="0">
                <a:solidFill>
                  <a:schemeClr val="tx1"/>
                </a:solidFill>
              </a:rPr>
              <a:t>, as drawn by Philipp Franz von </a:t>
            </a:r>
            <a:r>
              <a:rPr lang="en-US" sz="1600" dirty="0" err="1">
                <a:solidFill>
                  <a:schemeClr val="tx1"/>
                </a:solidFill>
              </a:rPr>
              <a:t>Siebold</a:t>
            </a:r>
            <a:r>
              <a:rPr lang="en-US" sz="1600" dirty="0">
                <a:solidFill>
                  <a:schemeClr val="tx1"/>
                </a:solidFill>
              </a:rPr>
              <a:t> and Joseph Gerhard </a:t>
            </a:r>
            <a:r>
              <a:rPr lang="tr-TR" sz="1600" dirty="0" err="1">
                <a:solidFill>
                  <a:schemeClr val="tx1"/>
                </a:solidFill>
              </a:rPr>
              <a:t>Zuccarini</a:t>
            </a:r>
            <a:r>
              <a:rPr lang="tr-TR" sz="1600" dirty="0">
                <a:solidFill>
                  <a:schemeClr val="tx1"/>
                </a:solidFill>
              </a:rPr>
              <a:t>.</a:t>
            </a:r>
            <a:endParaRPr lang="en-US" sz="1600" dirty="0">
              <a:solidFill>
                <a:schemeClr val="tx1"/>
              </a:solidFill>
            </a:endParaRPr>
          </a:p>
        </p:txBody>
      </p:sp>
      <p:pic>
        <p:nvPicPr>
          <p:cNvPr id="2" name="Figure" descr="Illustration shows the green, fan-shaped leaves of Ginkgo bilob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60" r="-1260"/>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xmlns="" id="{A9B3E278-2A8C-4E04-8DED-C0D6BB75EC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26.11</a:t>
            </a:r>
          </a:p>
        </p:txBody>
      </p:sp>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9CD0C2C7-EF82-46B9-8943-F22372B3E94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solidFill>
                  <a:srgbClr val="6CB255"/>
                </a:solidFill>
              </a:rPr>
              <a:t>(a)</a:t>
            </a:r>
            <a:r>
              <a:rPr lang="en-US" sz="1500" dirty="0"/>
              <a:t> </a:t>
            </a:r>
            <a:r>
              <a:rPr lang="en-US" sz="1500" i="1" dirty="0"/>
              <a:t>Ephedra </a:t>
            </a:r>
            <a:r>
              <a:rPr lang="en-US" sz="1500" i="1" dirty="0" err="1"/>
              <a:t>viridis</a:t>
            </a:r>
            <a:r>
              <a:rPr lang="en-US" sz="1500" dirty="0"/>
              <a:t>, known by the common name </a:t>
            </a:r>
            <a:r>
              <a:rPr lang="en-US" sz="1500" i="1" dirty="0"/>
              <a:t>Mormon tea</a:t>
            </a:r>
            <a:r>
              <a:rPr lang="en-US" sz="1500" dirty="0"/>
              <a:t>, grows on the West Coast of the United States and Mexico. </a:t>
            </a:r>
            <a:r>
              <a:rPr lang="en-US" sz="1500" dirty="0">
                <a:solidFill>
                  <a:srgbClr val="6CB255"/>
                </a:solidFill>
              </a:rPr>
              <a:t>(b)</a:t>
            </a:r>
            <a:r>
              <a:rPr lang="en-US" sz="1500" dirty="0"/>
              <a:t> </a:t>
            </a:r>
            <a:r>
              <a:rPr lang="en-US" sz="1500" i="1" dirty="0" err="1"/>
              <a:t>Gnetum</a:t>
            </a:r>
            <a:r>
              <a:rPr lang="en-US" sz="1500" i="1" dirty="0"/>
              <a:t> </a:t>
            </a:r>
            <a:r>
              <a:rPr lang="en-US" sz="1500" i="1" dirty="0" err="1"/>
              <a:t>gnemon</a:t>
            </a:r>
            <a:r>
              <a:rPr lang="en-US" sz="1500" i="1" dirty="0"/>
              <a:t> </a:t>
            </a:r>
            <a:r>
              <a:rPr lang="en-US" sz="1500" dirty="0"/>
              <a:t>grows in Malaysia. </a:t>
            </a:r>
            <a:r>
              <a:rPr lang="en-US" sz="1500" dirty="0">
                <a:solidFill>
                  <a:srgbClr val="6CB255"/>
                </a:solidFill>
              </a:rPr>
              <a:t>(c)</a:t>
            </a:r>
            <a:r>
              <a:rPr lang="en-US" sz="1500" dirty="0"/>
              <a:t> The large </a:t>
            </a:r>
            <a:r>
              <a:rPr lang="en-US" sz="1500" i="1" dirty="0" err="1"/>
              <a:t>Welwitschia</a:t>
            </a:r>
            <a:r>
              <a:rPr lang="en-US" sz="1500" i="1" dirty="0"/>
              <a:t> mirabilis </a:t>
            </a:r>
            <a:r>
              <a:rPr lang="en-US" sz="1500" dirty="0"/>
              <a:t>can be found in the Namibian desert. (credit a: modification of work by USDA; credit b: modification of work by Malcolm Manners; credit c: modification of work by Derek Keats)</a:t>
            </a:r>
          </a:p>
        </p:txBody>
      </p:sp>
      <p:pic>
        <p:nvPicPr>
          <p:cNvPr id="2" name="Figure" descr="Photo A shows Mormon tea, a short, scrubby plant with yellow branches radiating out from a central bundle. Photo B shows a plant with large, teardrop-shaped green leaves. Photo C shows a plant with long, flat leaves radiating along the ground from a central part with pink bu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630" b="-31630"/>
          <a:stretch>
            <a:fillRect/>
          </a:stretch>
        </p:blipFill>
        <p:spPr/>
      </p:pic>
      <p:pic>
        <p:nvPicPr>
          <p:cNvPr id="9" name="OpenStaxLogo" descr="openstax college logo">
            <a:extLst>
              <a:ext uri="{FF2B5EF4-FFF2-40B4-BE49-F238E27FC236}">
                <a16:creationId xmlns:a16="http://schemas.microsoft.com/office/drawing/2014/main" xmlns="" id="{3B0FA3B4-83E4-4180-9D19-DDD82B2616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26.12</a:t>
            </a:r>
          </a:p>
        </p:txBody>
      </p:sp>
    </p:spTree>
    <p:extLst>
      <p:ext uri="{BB962C8B-B14F-4D97-AF65-F5344CB8AC3E}">
        <p14:creationId xmlns:p14="http://schemas.microsoft.com/office/powerpoint/2010/main" val="276258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E8213890-1174-42B9-8849-901AB007551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flowers grow in a botanical garden border in Bellevue, WA. Flowering plants dominate terrestrial landscapes. The vivid colors of flowers are an adaptation to pollination by animals such as insects and birds. (credit: </a:t>
            </a:r>
            <a:r>
              <a:rPr lang="en-US" sz="1600" dirty="0" err="1"/>
              <a:t>Myriam</a:t>
            </a:r>
            <a:r>
              <a:rPr lang="en-US" sz="1600" dirty="0"/>
              <a:t> Feldman)</a:t>
            </a:r>
          </a:p>
        </p:txBody>
      </p:sp>
      <p:pic>
        <p:nvPicPr>
          <p:cNvPr id="2" name="Figure" descr="Photo shows a winding pathway bordered by flowers in a variety of colors and sh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xmlns="" id="{99AF96EE-832B-4EF8-8633-8A095FACBF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26.13</a:t>
            </a:r>
          </a:p>
        </p:txBody>
      </p:sp>
    </p:spTree>
    <p:extLst>
      <p:ext uri="{BB962C8B-B14F-4D97-AF65-F5344CB8AC3E}">
        <p14:creationId xmlns:p14="http://schemas.microsoft.com/office/powerpoint/2010/main" val="157696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AF8FBA3D-2893-4E3C-AD64-D48801E2CB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parts of a flower, which is called the perianth. The corolla is composed of petals, and the calyx is composed of sepals. At the center of the perianth is a vase-like structure called the carpel. A flower may have one or more carpels, but the example shown has only one. The narrow neck of the carpel, called the style, widens into a flat stima at the top. The ovary is the wide part of the carpel. Ovules, or megasporangia, are clusters of pods in the middle of the ovary. The androecium is composed of stamens which cluster around the  carpel. The stamen consists a long, stalk-like filament with an anther at the end. The anther shown is tri-lobed. Each lobe, called a microsporangium, is filled with p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95" b="-1129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image depicts the structure of a perfect flower. Perfect flowers produce both male and female floral organs. The flower shown has only one carpel, but some flowers have a cluster of carpels. Together, all the carpels make up the gynoecium. (credit: modification of work by Mariana Ruiz </a:t>
            </a:r>
            <a:r>
              <a:rPr lang="en-US" sz="1600" dirty="0" err="1">
                <a:solidFill>
                  <a:schemeClr val="tx1"/>
                </a:solidFill>
              </a:rPr>
              <a:t>Villareal</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26.14</a:t>
            </a:r>
          </a:p>
        </p:txBody>
      </p:sp>
      <p:pic>
        <p:nvPicPr>
          <p:cNvPr id="7" name="OpenStaxLogo" descr="openstax college logo">
            <a:extLst>
              <a:ext uri="{FF2B5EF4-FFF2-40B4-BE49-F238E27FC236}">
                <a16:creationId xmlns:a16="http://schemas.microsoft.com/office/drawing/2014/main" xmlns="" id="{E95A0499-61D9-4D22-9E8A-0AF55FE0EC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2AECD83E-CEFC-4E74-B9C5-22B5B0B4B1A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life cycle of an angiosperm is shown. Anthers and carpels are structures that shelter the actual gametophytes: the pollen grain and embryo sac. Double fertilization is a process unique to angiosperms. (credit: modification of work by Mariana Ruiz </a:t>
            </a:r>
            <a:r>
              <a:rPr lang="en-US" sz="1600" dirty="0" err="1">
                <a:solidFill>
                  <a:srgbClr val="000000"/>
                </a:solidFill>
              </a:rPr>
              <a:t>Villareal</a:t>
            </a:r>
            <a:r>
              <a:rPr lang="en-US" sz="1600" dirty="0">
                <a:solidFill>
                  <a:srgbClr val="000000"/>
                </a:solidFill>
              </a:rPr>
              <a:t>)</a:t>
            </a:r>
          </a:p>
        </p:txBody>
      </p:sp>
      <p:pic>
        <p:nvPicPr>
          <p:cNvPr id="2" name="Figure" descr="The parts of the flower are shown. The base of the perianth, which includes petals and sepals, is called the flora axis. A narrowing called the articulation separates the floral axis from the lower pedicel, which attached the flower to a stem. Microsporangia are in the anthers. Microspores, or mother cells form inside the microsporangia. The microspore undergoes meiosis, producing four cells, each of which becomes a grain of pollen with a hard coating. The pollen grain undergoes mitosis, producing a generative cell and a tube cell. Macrospores form inside vase-like carpel, in the ovules, which are in the ovaries. The macrospores undergo meiosis, producing four cells. The cells then undergo mitosis, producing three antipodals, two polar nuclei, and egg and two synergids, each with a nucleus. Together, these cells are called the megagametophyte, or embryo sac. Pollination occurs when a pollen grain lands on the stigma, the flat structure at the top of the carpel.  The tube nucleus grows into the long style, to the ovary. There, the generative cell of the sperm fertilizes the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28" b="-622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xmlns="" id="{E56D4930-06E3-474D-A12A-591464FE18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26.15</a:t>
            </a:r>
          </a:p>
        </p:txBody>
      </p:sp>
    </p:spTree>
    <p:extLst>
      <p:ext uri="{BB962C8B-B14F-4D97-AF65-F5344CB8AC3E}">
        <p14:creationId xmlns:p14="http://schemas.microsoft.com/office/powerpoint/2010/main" val="174626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1F37308E-042A-44DA-9237-2B2E1F0C4C8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A depicts a common spicebush plant with bright red berries growing at the tips of red stems. Illustration B shows a pepper plant with teardrop-shaped leaves and tiny flowers clustered on a long stem. Photo C shows lotus plants with broad, circular leaves and pink flowers growing in water. Photo D shows red magnolia seeds clustered in an egg-shaped pink sac scattered with small, brown spik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17" b="-651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a:t>
            </a:r>
            <a:r>
              <a:rPr lang="en-US" sz="1600" dirty="0">
                <a:solidFill>
                  <a:srgbClr val="6CB255"/>
                </a:solidFill>
              </a:rPr>
              <a:t>(a)</a:t>
            </a:r>
            <a:r>
              <a:rPr lang="en-US" sz="1600" dirty="0">
                <a:solidFill>
                  <a:srgbClr val="000000"/>
                </a:solidFill>
              </a:rPr>
              <a:t> common spicebush belongs to the </a:t>
            </a:r>
            <a:r>
              <a:rPr lang="en-US" sz="1600" i="1" dirty="0" err="1">
                <a:solidFill>
                  <a:srgbClr val="000000"/>
                </a:solidFill>
              </a:rPr>
              <a:t>Laurales</a:t>
            </a:r>
            <a:r>
              <a:rPr lang="en-US" sz="1600" dirty="0">
                <a:solidFill>
                  <a:srgbClr val="000000"/>
                </a:solidFill>
              </a:rPr>
              <a:t>, the same family as cinnamon and bay laurel. The fruit of </a:t>
            </a:r>
            <a:r>
              <a:rPr lang="en-US" sz="1600" dirty="0">
                <a:solidFill>
                  <a:srgbClr val="6CB255"/>
                </a:solidFill>
              </a:rPr>
              <a:t>(b)</a:t>
            </a:r>
            <a:r>
              <a:rPr lang="en-US" sz="1600" dirty="0">
                <a:solidFill>
                  <a:srgbClr val="000000"/>
                </a:solidFill>
              </a:rPr>
              <a:t> the </a:t>
            </a:r>
            <a:r>
              <a:rPr lang="en-US" sz="1600" i="1" dirty="0">
                <a:solidFill>
                  <a:srgbClr val="000000"/>
                </a:solidFill>
              </a:rPr>
              <a:t>Piper </a:t>
            </a:r>
            <a:r>
              <a:rPr lang="en-US" sz="1600" i="1" dirty="0" err="1">
                <a:solidFill>
                  <a:srgbClr val="000000"/>
                </a:solidFill>
              </a:rPr>
              <a:t>nigrum</a:t>
            </a:r>
            <a:r>
              <a:rPr lang="en-US" sz="1600" i="1" dirty="0">
                <a:solidFill>
                  <a:srgbClr val="000000"/>
                </a:solidFill>
              </a:rPr>
              <a:t> </a:t>
            </a:r>
            <a:r>
              <a:rPr lang="en-US" sz="1600" dirty="0">
                <a:solidFill>
                  <a:srgbClr val="000000"/>
                </a:solidFill>
              </a:rPr>
              <a:t>plant is black pepper, the main product that was traded along spice routes. Notice the small, unobtrusive, clustered flowers. </a:t>
            </a:r>
            <a:r>
              <a:rPr lang="en-US" sz="1600" dirty="0">
                <a:solidFill>
                  <a:srgbClr val="6CB255"/>
                </a:solidFill>
              </a:rPr>
              <a:t>(c)</a:t>
            </a:r>
            <a:r>
              <a:rPr lang="en-US" sz="1600" dirty="0">
                <a:solidFill>
                  <a:srgbClr val="000000"/>
                </a:solidFill>
              </a:rPr>
              <a:t> Lotus flowers, </a:t>
            </a:r>
            <a:r>
              <a:rPr lang="en-US" sz="1600" i="1" dirty="0" err="1">
                <a:solidFill>
                  <a:srgbClr val="000000"/>
                </a:solidFill>
              </a:rPr>
              <a:t>Nelumbo</a:t>
            </a:r>
            <a:r>
              <a:rPr lang="en-US" sz="1600" i="1" dirty="0">
                <a:solidFill>
                  <a:srgbClr val="000000"/>
                </a:solidFill>
              </a:rPr>
              <a:t> </a:t>
            </a:r>
            <a:r>
              <a:rPr lang="en-US" sz="1600" i="1" dirty="0" err="1">
                <a:solidFill>
                  <a:srgbClr val="000000"/>
                </a:solidFill>
              </a:rPr>
              <a:t>nucifera</a:t>
            </a:r>
            <a:r>
              <a:rPr lang="en-US" sz="1600" dirty="0">
                <a:solidFill>
                  <a:srgbClr val="000000"/>
                </a:solidFill>
              </a:rPr>
              <a:t>, have been cultivated since ancient times for their ornamental value; the root of the lotus flower is eaten as a vegetable. The red seeds of </a:t>
            </a:r>
            <a:r>
              <a:rPr lang="en-US" sz="1600" dirty="0">
                <a:solidFill>
                  <a:srgbClr val="6CB255"/>
                </a:solidFill>
              </a:rPr>
              <a:t>(d)</a:t>
            </a:r>
            <a:r>
              <a:rPr lang="en-US" sz="1600" dirty="0">
                <a:solidFill>
                  <a:srgbClr val="000000"/>
                </a:solidFill>
              </a:rPr>
              <a:t> a magnolia tree, characteristic of the final stage, are just starting to appear. (credit a: modification of work by Cory </a:t>
            </a:r>
            <a:r>
              <a:rPr lang="en-US" sz="1600" dirty="0" err="1">
                <a:solidFill>
                  <a:srgbClr val="000000"/>
                </a:solidFill>
              </a:rPr>
              <a:t>Zanker</a:t>
            </a:r>
            <a:r>
              <a:rPr lang="en-US" sz="1600" dirty="0">
                <a:solidFill>
                  <a:srgbClr val="000000"/>
                </a:solidFill>
              </a:rPr>
              <a:t>; credit b: modification of work by Franz </a:t>
            </a:r>
            <a:r>
              <a:rPr lang="en-US" sz="1600" dirty="0" err="1">
                <a:solidFill>
                  <a:srgbClr val="000000"/>
                </a:solidFill>
              </a:rPr>
              <a:t>Eugen</a:t>
            </a:r>
            <a:r>
              <a:rPr lang="en-US" sz="1600" dirty="0">
                <a:solidFill>
                  <a:srgbClr val="000000"/>
                </a:solidFill>
              </a:rPr>
              <a:t> </a:t>
            </a:r>
            <a:r>
              <a:rPr lang="en-US" sz="1600" dirty="0" err="1">
                <a:solidFill>
                  <a:srgbClr val="000000"/>
                </a:solidFill>
              </a:rPr>
              <a:t>Köhler</a:t>
            </a:r>
            <a:r>
              <a:rPr lang="en-US" sz="1600" dirty="0">
                <a:solidFill>
                  <a:srgbClr val="000000"/>
                </a:solidFill>
              </a:rPr>
              <a:t>; credit c: modification of work by </a:t>
            </a:r>
            <a:r>
              <a:rPr lang="en-US" sz="1600" dirty="0">
                <a:solidFill>
                  <a:schemeClr val="tx1"/>
                </a:solidFill>
              </a:rPr>
              <a:t>“</a:t>
            </a:r>
            <a:r>
              <a:rPr lang="en-US" sz="1600" dirty="0" err="1">
                <a:solidFill>
                  <a:srgbClr val="000000"/>
                </a:solidFill>
              </a:rPr>
              <a:t>berduchwal</a:t>
            </a:r>
            <a:r>
              <a:rPr lang="en-US" sz="1600" dirty="0">
                <a:solidFill>
                  <a:srgbClr val="000000"/>
                </a:solidFill>
              </a:rPr>
              <a:t>”/Flickr; credit d: modification of work by </a:t>
            </a:r>
            <a:r>
              <a:rPr lang="en-US" sz="1600" dirty="0">
                <a:solidFill>
                  <a:schemeClr val="tx1"/>
                </a:solidFill>
              </a:rPr>
              <a:t>“</a:t>
            </a:r>
            <a:r>
              <a:rPr lang="en-US" sz="1600" dirty="0">
                <a:solidFill>
                  <a:srgbClr val="000000"/>
                </a:solidFill>
              </a:rPr>
              <a:t>Coastside2”/Wikimedia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26.16</a:t>
            </a:r>
          </a:p>
        </p:txBody>
      </p:sp>
      <p:pic>
        <p:nvPicPr>
          <p:cNvPr id="7" name="OpenStaxLogo" descr="openstax college logo">
            <a:extLst>
              <a:ext uri="{FF2B5EF4-FFF2-40B4-BE49-F238E27FC236}">
                <a16:creationId xmlns:a16="http://schemas.microsoft.com/office/drawing/2014/main" xmlns="" id="{11A7E15F-99CC-4E66-A47D-13E25EA72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88237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EF9B3E6A-33F1-4F04-9CEA-69FC1E72200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world’s major crops are flowering plants. </a:t>
            </a:r>
            <a:r>
              <a:rPr lang="en-US" sz="1600" dirty="0">
                <a:solidFill>
                  <a:srgbClr val="6CB255"/>
                </a:solidFill>
              </a:rPr>
              <a:t>(a)</a:t>
            </a:r>
            <a:r>
              <a:rPr lang="en-US" sz="1600" dirty="0"/>
              <a:t> Rice, </a:t>
            </a:r>
            <a:r>
              <a:rPr lang="en-US" sz="1600" dirty="0">
                <a:solidFill>
                  <a:srgbClr val="6CB255"/>
                </a:solidFill>
              </a:rPr>
              <a:t>(b)</a:t>
            </a:r>
            <a:r>
              <a:rPr lang="en-US" sz="1600" dirty="0"/>
              <a:t> wheat, and </a:t>
            </a:r>
            <a:r>
              <a:rPr lang="en-US" sz="1600" dirty="0">
                <a:solidFill>
                  <a:srgbClr val="6CB255"/>
                </a:solidFill>
              </a:rPr>
              <a:t>(c)</a:t>
            </a:r>
            <a:r>
              <a:rPr lang="en-US" sz="1600" dirty="0"/>
              <a:t> bananas are monocots, while </a:t>
            </a:r>
            <a:r>
              <a:rPr lang="en-US" sz="1600" dirty="0">
                <a:solidFill>
                  <a:srgbClr val="6CB255"/>
                </a:solidFill>
              </a:rPr>
              <a:t>(d)</a:t>
            </a:r>
            <a:r>
              <a:rPr lang="en-US" sz="1600" dirty="0"/>
              <a:t> cabbage, </a:t>
            </a:r>
            <a:r>
              <a:rPr lang="en-US" sz="1600" dirty="0">
                <a:solidFill>
                  <a:srgbClr val="6CB255"/>
                </a:solidFill>
              </a:rPr>
              <a:t>(e)</a:t>
            </a:r>
            <a:r>
              <a:rPr lang="en-US" sz="1600" dirty="0"/>
              <a:t> beans, and </a:t>
            </a:r>
            <a:r>
              <a:rPr lang="en-US" sz="1600" dirty="0">
                <a:solidFill>
                  <a:srgbClr val="6CB255"/>
                </a:solidFill>
              </a:rPr>
              <a:t>(f)</a:t>
            </a:r>
            <a:r>
              <a:rPr lang="en-US" sz="1600" dirty="0"/>
              <a:t> peaches are dicots. (credit a: modification of work by David Nance, USDA ARS; credit b, c: modification of work by </a:t>
            </a:r>
            <a:r>
              <a:rPr lang="en-US" sz="1600" dirty="0" err="1"/>
              <a:t>Rosendahl</a:t>
            </a:r>
            <a:r>
              <a:rPr lang="en-US" sz="1600" dirty="0"/>
              <a:t>; credit d: modification of work by Bill </a:t>
            </a:r>
            <a:r>
              <a:rPr lang="en-US" sz="1600" dirty="0" err="1"/>
              <a:t>Tarpenning</a:t>
            </a:r>
            <a:r>
              <a:rPr lang="en-US" sz="1600" dirty="0"/>
              <a:t>, USDA; credit e: modification of work by Scott Bauer, USDA ARS; credit f: modification of work by Keith Weller, USDA)</a:t>
            </a:r>
          </a:p>
        </p:txBody>
      </p:sp>
      <p:pic>
        <p:nvPicPr>
          <p:cNvPr id="2" name="Figure" descr="Under monocots, the first photo shows rice, which has long, think blade-like leaves and clusters of seeds on long stems. The second photo shows wheat, which is similar in appearance to rice. The third photo shows a banana tree, with bunches of green bananas growing upward. Under dicots, the first shows light brown, oval-shaped beans with dark brown flecks. The second photo shows leafy cabbages growing in a garden. The third photo shows peaches growing o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88" r="-28988"/>
          <a:stretch>
            <a:fillRect/>
          </a:stretch>
        </p:blipFill>
        <p:spPr/>
      </p:pic>
      <p:pic>
        <p:nvPicPr>
          <p:cNvPr id="9" name="OpenStaxLogo" descr="openstax college logo">
            <a:extLst>
              <a:ext uri="{FF2B5EF4-FFF2-40B4-BE49-F238E27FC236}">
                <a16:creationId xmlns:a16="http://schemas.microsoft.com/office/drawing/2014/main" xmlns="" id="{4722EB7E-05E2-4C57-9E1A-946B3B2555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26.17</a:t>
            </a:r>
          </a:p>
        </p:txBody>
      </p:sp>
    </p:spTree>
    <p:extLst>
      <p:ext uri="{BB962C8B-B14F-4D97-AF65-F5344CB8AC3E}">
        <p14:creationId xmlns:p14="http://schemas.microsoft.com/office/powerpoint/2010/main" val="423281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3A3CC40B-6D6F-4679-B651-697CD7B257B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Spines and </a:t>
            </a:r>
            <a:r>
              <a:rPr lang="en-US" sz="1600" dirty="0">
                <a:solidFill>
                  <a:srgbClr val="6CB255"/>
                </a:solidFill>
              </a:rPr>
              <a:t>(b)</a:t>
            </a:r>
            <a:r>
              <a:rPr lang="en-US" sz="1600" dirty="0"/>
              <a:t> thorns are examples of plant defenses. (credit a: modification of work by Jon Sullivan; credit b: modification of work by I. </a:t>
            </a:r>
            <a:r>
              <a:rPr lang="en-US" sz="1600" dirty="0" err="1"/>
              <a:t>Sáček</a:t>
            </a:r>
            <a:r>
              <a:rPr lang="en-US" sz="1600" dirty="0"/>
              <a:t>, Sr.)</a:t>
            </a:r>
          </a:p>
        </p:txBody>
      </p:sp>
      <p:pic>
        <p:nvPicPr>
          <p:cNvPr id="2" name="Figure" descr="Photo A shows a green cactus. It is covered in clusters of long, slender spines that are pale white and have visible sharp points. Photo B shows a green fuzzy stem with several short green thorns protruding from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p:pic>
      <p:pic>
        <p:nvPicPr>
          <p:cNvPr id="9" name="OpenStaxLogo" descr="openstax college logo">
            <a:extLst>
              <a:ext uri="{FF2B5EF4-FFF2-40B4-BE49-F238E27FC236}">
                <a16:creationId xmlns:a16="http://schemas.microsoft.com/office/drawing/2014/main" xmlns="" id="{6E2DB378-9D62-4C72-9B2A-129E796B57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26.18</a:t>
            </a:r>
          </a:p>
        </p:txBody>
      </p:sp>
    </p:spTree>
    <p:extLst>
      <p:ext uri="{BB962C8B-B14F-4D97-AF65-F5344CB8AC3E}">
        <p14:creationId xmlns:p14="http://schemas.microsoft.com/office/powerpoint/2010/main" val="400423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917F3E15-9A52-48B3-AD8B-9AAABD1BB7D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a bee collects nectar from a flower, it is dusted by pollen, which it then disperses to other flowers. (credit: John </a:t>
            </a:r>
            <a:r>
              <a:rPr lang="en-US" sz="1600" dirty="0" err="1"/>
              <a:t>Severns</a:t>
            </a:r>
            <a:r>
              <a:rPr lang="en-US" sz="1600" dirty="0"/>
              <a:t>)</a:t>
            </a:r>
          </a:p>
        </p:txBody>
      </p:sp>
      <p:pic>
        <p:nvPicPr>
          <p:cNvPr id="2" name="Figure" descr="Photo shows a fat, yellow and black bumblebee drinking nectar from a purple and yellow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045" r="-41045"/>
          <a:stretch>
            <a:fillRect/>
          </a:stretch>
        </p:blipFill>
        <p:spPr/>
      </p:pic>
      <p:pic>
        <p:nvPicPr>
          <p:cNvPr id="9" name="OpenStaxLogo" descr="openstax college logo">
            <a:extLst>
              <a:ext uri="{FF2B5EF4-FFF2-40B4-BE49-F238E27FC236}">
                <a16:creationId xmlns:a16="http://schemas.microsoft.com/office/drawing/2014/main" xmlns="" id="{2FA681B6-56BD-4461-AD01-2D8A248D04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26.19</a:t>
            </a:r>
          </a:p>
        </p:txBody>
      </p:sp>
    </p:spTree>
    <p:extLst>
      <p:ext uri="{BB962C8B-B14F-4D97-AF65-F5344CB8AC3E}">
        <p14:creationId xmlns:p14="http://schemas.microsoft.com/office/powerpoint/2010/main" val="79767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450157D-112C-41C2-B1D7-14109FCC99D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Seed plants dominate the landscape and play an integral role in human societies. </a:t>
            </a:r>
            <a:r>
              <a:rPr lang="en-US" sz="1600" dirty="0">
                <a:solidFill>
                  <a:srgbClr val="6CB255"/>
                </a:solidFill>
              </a:rPr>
              <a:t>(a) </a:t>
            </a:r>
            <a:r>
              <a:rPr lang="en-US" sz="1600" dirty="0"/>
              <a:t>Palm trees grow along the shoreline; </a:t>
            </a:r>
            <a:r>
              <a:rPr lang="en-US" sz="1600" dirty="0">
                <a:solidFill>
                  <a:srgbClr val="6CB255"/>
                </a:solidFill>
              </a:rPr>
              <a:t>(b)</a:t>
            </a:r>
            <a:r>
              <a:rPr lang="en-US" sz="1600" dirty="0"/>
              <a:t> wheat is a crop grown in most of the world; </a:t>
            </a:r>
            <a:r>
              <a:rPr lang="en-US" sz="1600" dirty="0">
                <a:solidFill>
                  <a:srgbClr val="6CB255"/>
                </a:solidFill>
              </a:rPr>
              <a:t>(c)</a:t>
            </a:r>
            <a:r>
              <a:rPr lang="en-US" sz="1600" dirty="0"/>
              <a:t> the flower of the cotton plant produces fibers that are woven into fabric; </a:t>
            </a:r>
            <a:r>
              <a:rPr lang="en-US" sz="1600" dirty="0">
                <a:solidFill>
                  <a:srgbClr val="6CB255"/>
                </a:solidFill>
              </a:rPr>
              <a:t>(d)</a:t>
            </a:r>
            <a:r>
              <a:rPr lang="en-US" sz="1600" dirty="0"/>
              <a:t> the potent alkaloids of the beautiful opium poppy have influenced human life both as a medicinal remedy and as a dangerously addictive drug. (credit a: modification of work by Ryan </a:t>
            </a:r>
            <a:r>
              <a:rPr lang="en-US" sz="1600" dirty="0" err="1"/>
              <a:t>Kozie</a:t>
            </a:r>
            <a:r>
              <a:rPr lang="en-US" sz="1600" dirty="0"/>
              <a:t>; credit b: modification of work by Stephen </a:t>
            </a:r>
            <a:r>
              <a:rPr lang="en-US" sz="1600" dirty="0" err="1"/>
              <a:t>Ausmus</a:t>
            </a:r>
            <a:r>
              <a:rPr lang="en-US" sz="1600" dirty="0"/>
              <a:t>; credit c: modification of work by David Nance; credit d: modification of work by Jolly </a:t>
            </a:r>
            <a:r>
              <a:rPr lang="en-US" sz="1600" dirty="0" err="1"/>
              <a:t>Janner</a:t>
            </a:r>
            <a:r>
              <a:rPr lang="en-US" sz="1600" dirty="0"/>
              <a:t>)</a:t>
            </a:r>
          </a:p>
        </p:txBody>
      </p:sp>
      <p:pic>
        <p:nvPicPr>
          <p:cNvPr id="2" name="Figure" descr="Photo A shows a palm tree on a beach. Photo B shows a field of wheat. Photo C shows white cotton balls on a cotton plant. Photo D shows a red poppy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61" b="-8561"/>
          <a:stretch>
            <a:fillRect/>
          </a:stretch>
        </p:blipFill>
        <p:spPr/>
      </p:pic>
      <p:pic>
        <p:nvPicPr>
          <p:cNvPr id="9" name="OpenStaxLogo" descr="openstax college logo">
            <a:extLst>
              <a:ext uri="{FF2B5EF4-FFF2-40B4-BE49-F238E27FC236}">
                <a16:creationId xmlns:a16="http://schemas.microsoft.com/office/drawing/2014/main" xmlns="" id="{36369A5C-8962-4CA1-A8D4-55042FEFC7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021F193C-9BAD-4FF7-9887-89DC692D44E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Humans rely on plants for a variety of reasons. </a:t>
            </a:r>
            <a:r>
              <a:rPr lang="en-US" sz="1600" dirty="0">
                <a:solidFill>
                  <a:srgbClr val="6CB255"/>
                </a:solidFill>
              </a:rPr>
              <a:t>(a) </a:t>
            </a:r>
            <a:r>
              <a:rPr lang="en-US" sz="1600" dirty="0">
                <a:solidFill>
                  <a:schemeClr val="tx1"/>
                </a:solidFill>
              </a:rPr>
              <a:t>Cacao beans were introduced in Europe from the New World, where they were used by Mesoamerican civilizations. Combined with sugar, another plant product, chocolate is a popular food. </a:t>
            </a:r>
            <a:r>
              <a:rPr lang="en-US" sz="1600" dirty="0">
                <a:solidFill>
                  <a:srgbClr val="6CB255"/>
                </a:solidFill>
              </a:rPr>
              <a:t>(b)</a:t>
            </a:r>
            <a:r>
              <a:rPr lang="en-US" sz="1600" dirty="0">
                <a:solidFill>
                  <a:schemeClr val="tx1"/>
                </a:solidFill>
              </a:rPr>
              <a:t> Flowers like the tulip are cultivated for their beauty. </a:t>
            </a:r>
            <a:r>
              <a:rPr lang="en-US" sz="1600" dirty="0">
                <a:solidFill>
                  <a:srgbClr val="6CB255"/>
                </a:solidFill>
              </a:rPr>
              <a:t>(c)</a:t>
            </a:r>
            <a:r>
              <a:rPr lang="en-US" sz="1600" dirty="0">
                <a:solidFill>
                  <a:schemeClr val="tx1"/>
                </a:solidFill>
              </a:rPr>
              <a:t> Quinine, extracted from cinchona trees, is used to treat malaria, to reduce fever, and to alleviate pain. </a:t>
            </a:r>
            <a:r>
              <a:rPr lang="en-US" sz="1600" dirty="0">
                <a:solidFill>
                  <a:srgbClr val="6CB255"/>
                </a:solidFill>
              </a:rPr>
              <a:t>(d)</a:t>
            </a:r>
            <a:r>
              <a:rPr lang="en-US" sz="1600" dirty="0">
                <a:solidFill>
                  <a:schemeClr val="tx1"/>
                </a:solidFill>
              </a:rPr>
              <a:t> This violin is made of wood. (credit a: modification of work by “</a:t>
            </a:r>
            <a:r>
              <a:rPr lang="en-US" sz="1600" dirty="0" err="1">
                <a:solidFill>
                  <a:schemeClr val="tx1"/>
                </a:solidFill>
              </a:rPr>
              <a:t>Everjean</a:t>
            </a:r>
            <a:r>
              <a:rPr lang="en-US" sz="1600" dirty="0">
                <a:solidFill>
                  <a:srgbClr val="000000"/>
                </a:solidFill>
              </a:rPr>
              <a:t>”</a:t>
            </a:r>
            <a:r>
              <a:rPr lang="en-US" sz="1600" dirty="0">
                <a:solidFill>
                  <a:schemeClr val="tx1"/>
                </a:solidFill>
              </a:rPr>
              <a:t>/Flickr; credit b: modification of work by </a:t>
            </a:r>
            <a:r>
              <a:rPr lang="en-US" sz="1600" dirty="0" err="1">
                <a:solidFill>
                  <a:schemeClr val="tx1"/>
                </a:solidFill>
              </a:rPr>
              <a:t>Rosendahl</a:t>
            </a:r>
            <a:r>
              <a:rPr lang="en-US" sz="1600" dirty="0">
                <a:solidFill>
                  <a:schemeClr val="tx1"/>
                </a:solidFill>
              </a:rPr>
              <a:t>; credit c: modification of work by Franz </a:t>
            </a:r>
            <a:r>
              <a:rPr lang="en-US" sz="1600" dirty="0" err="1">
                <a:solidFill>
                  <a:schemeClr val="tx1"/>
                </a:solidFill>
              </a:rPr>
              <a:t>Eugen</a:t>
            </a:r>
            <a:r>
              <a:rPr lang="en-US" sz="1600" dirty="0">
                <a:solidFill>
                  <a:schemeClr val="tx1"/>
                </a:solidFill>
              </a:rPr>
              <a:t> </a:t>
            </a:r>
            <a:r>
              <a:rPr lang="en-US" sz="1600" dirty="0" err="1">
                <a:solidFill>
                  <a:schemeClr val="tx1"/>
                </a:solidFill>
              </a:rPr>
              <a:t>Köhler</a:t>
            </a:r>
            <a:r>
              <a:rPr lang="en-US" sz="1600" dirty="0">
                <a:solidFill>
                  <a:schemeClr val="tx1"/>
                </a:solidFill>
              </a:rPr>
              <a:t>)</a:t>
            </a:r>
          </a:p>
        </p:txBody>
      </p:sp>
      <p:pic>
        <p:nvPicPr>
          <p:cNvPr id="2" name="Figure" descr="Photo A shows small, almond-shaped cacao seeds and the oval cacao fruit. Illustration B shows the teardrop-shaped leaves and small pink flowers of a cinchona tree. Photo C shows a violin. Photo D shows a bouquet of purple and yellow tulip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597" r="-2597"/>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xmlns="" id="{2F393987-188E-4C45-8940-77442526F0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26.20</a:t>
            </a:r>
          </a:p>
        </p:txBody>
      </p:sp>
    </p:spTree>
    <p:extLst>
      <p:ext uri="{BB962C8B-B14F-4D97-AF65-F5344CB8AC3E}">
        <p14:creationId xmlns:p14="http://schemas.microsoft.com/office/powerpoint/2010/main" val="174626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FDCFB32A-393E-48CF-A9BC-92DB6078F19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Various plant species evolved in different eras. (credit: United States Geological Survey)</a:t>
            </a:r>
          </a:p>
        </p:txBody>
      </p:sp>
      <p:pic>
        <p:nvPicPr>
          <p:cNvPr id="2" name="Figure" descr="Part A is a table showing a timeline of geological eras. Part B is a geological time scale shaped like a spiral; it includes images indicating when certain species evolv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233" b="-14233"/>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xmlns="" id="{B873C958-9AD0-4F33-A04B-3BCB86F706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26.2</a:t>
            </a:r>
          </a:p>
        </p:txBody>
      </p:sp>
    </p:spTree>
    <p:extLst>
      <p:ext uri="{BB962C8B-B14F-4D97-AF65-F5344CB8AC3E}">
        <p14:creationId xmlns:p14="http://schemas.microsoft.com/office/powerpoint/2010/main" val="21294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B7D09D6D-31A7-4AAB-BA1B-B2E514C99B5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fossilized leaf is from </a:t>
            </a:r>
            <a:r>
              <a:rPr lang="en-US" sz="1600" i="1" dirty="0"/>
              <a:t>Glossopteris</a:t>
            </a:r>
            <a:r>
              <a:rPr lang="en-US" sz="1600" dirty="0"/>
              <a:t>, a seed fern that thrived during the Permian age (290–240 million years ago). (credit: D.L. Schmidt, USGS)</a:t>
            </a:r>
          </a:p>
        </p:txBody>
      </p:sp>
      <p:pic>
        <p:nvPicPr>
          <p:cNvPr id="2" name="Figure" descr="Photo shows a fossilized leaf that is more than ten inches long, brown and feather-shap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pic>
        <p:nvPicPr>
          <p:cNvPr id="9" name="OpenStaxLogo" descr="openstax college logo">
            <a:extLst>
              <a:ext uri="{FF2B5EF4-FFF2-40B4-BE49-F238E27FC236}">
                <a16:creationId xmlns:a16="http://schemas.microsoft.com/office/drawing/2014/main" xmlns="" id="{5D38AADE-E6B9-417E-9C3B-9C7D808972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26.3</a:t>
            </a:r>
          </a:p>
        </p:txBody>
      </p:sp>
    </p:spTree>
    <p:extLst>
      <p:ext uri="{BB962C8B-B14F-4D97-AF65-F5344CB8AC3E}">
        <p14:creationId xmlns:p14="http://schemas.microsoft.com/office/powerpoint/2010/main" val="218199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B48A9761-DE17-44A9-AF76-8FA314C5159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boreal forest (taiga) has low-lying plants and conifer trees. (credit: L.B. Brubaker, NOAA)</a:t>
            </a:r>
          </a:p>
        </p:txBody>
      </p:sp>
      <p:pic>
        <p:nvPicPr>
          <p:cNvPr id="2" name="Figure" descr="Photo shows a boreal forest with a uniform low layer of plants and tall conifers scattered throughout the landscape. The snowcapped mountains of the Alaska Range are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pic>
        <p:nvPicPr>
          <p:cNvPr id="9" name="OpenStaxLogo" descr="openstax college logo">
            <a:extLst>
              <a:ext uri="{FF2B5EF4-FFF2-40B4-BE49-F238E27FC236}">
                <a16:creationId xmlns:a16="http://schemas.microsoft.com/office/drawing/2014/main" xmlns="" id="{4726FE98-CE86-4C36-826B-52F6CF7F72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26.4</a:t>
            </a:r>
          </a:p>
        </p:txBody>
      </p:sp>
    </p:spTree>
    <p:extLst>
      <p:ext uri="{BB962C8B-B14F-4D97-AF65-F5344CB8AC3E}">
        <p14:creationId xmlns:p14="http://schemas.microsoft.com/office/powerpoint/2010/main" val="302496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5E1049F1-1438-4835-B29F-60DDB6F9EF4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icrograph shows four different kinds of fossilized pollen. The pollen is oval or round in shape, with a bumpy tex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7" r="-370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fossilized pollen is from a Buckbean fen core found in Yellowstone National Park, Wyoming. The pollen is magnified 1,054 times. (credit: R.G. Baker, USGS; scale-bar data from Matt </a:t>
            </a:r>
            <a:r>
              <a:rPr lang="de-DE" sz="1600" dirty="0">
                <a:solidFill>
                  <a:srgbClr val="000000"/>
                </a:solidFill>
              </a:rPr>
              <a:t>Russell)</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26.5</a:t>
            </a:r>
          </a:p>
        </p:txBody>
      </p:sp>
      <p:pic>
        <p:nvPicPr>
          <p:cNvPr id="7" name="OpenStaxLogo" descr="openstax college logo">
            <a:extLst>
              <a:ext uri="{FF2B5EF4-FFF2-40B4-BE49-F238E27FC236}">
                <a16:creationId xmlns:a16="http://schemas.microsoft.com/office/drawing/2014/main" xmlns="" id="{395481A6-3E34-4B31-8CDD-5DBA2C455C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2351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1B1464E7-D7A1-473A-93E7-02F8440AA94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leaf imprint shows a </a:t>
            </a:r>
            <a:r>
              <a:rPr lang="en-US" sz="1600" i="1" dirty="0" err="1">
                <a:solidFill>
                  <a:srgbClr val="000000"/>
                </a:solidFill>
              </a:rPr>
              <a:t>Ficus</a:t>
            </a:r>
            <a:r>
              <a:rPr lang="en-US" sz="1600" i="1" dirty="0">
                <a:solidFill>
                  <a:srgbClr val="000000"/>
                </a:solidFill>
              </a:rPr>
              <a:t> </a:t>
            </a:r>
            <a:r>
              <a:rPr lang="en-US" sz="1600" i="1" dirty="0" err="1">
                <a:solidFill>
                  <a:srgbClr val="000000"/>
                </a:solidFill>
              </a:rPr>
              <a:t>speciosissima</a:t>
            </a:r>
            <a:r>
              <a:rPr lang="en-US" sz="1600" dirty="0">
                <a:solidFill>
                  <a:srgbClr val="000000"/>
                </a:solidFill>
              </a:rPr>
              <a:t>, an angiosperm that flourished during the Cretaceous period. (credit: W. T. Lee, USGS)</a:t>
            </a:r>
          </a:p>
        </p:txBody>
      </p:sp>
      <p:pic>
        <p:nvPicPr>
          <p:cNvPr id="2" name="Figure" descr="Photo shows a fossilized leaf, which looks much like a modern teardrop-shaped leaf with multiple, branching v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4" b="-364"/>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xmlns="" id="{D68573BC-E95C-4A6C-88B7-E87EEE5CB9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26.6</a:t>
            </a:r>
          </a:p>
        </p:txBody>
      </p:sp>
    </p:spTree>
    <p:extLst>
      <p:ext uri="{BB962C8B-B14F-4D97-AF65-F5344CB8AC3E}">
        <p14:creationId xmlns:p14="http://schemas.microsoft.com/office/powerpoint/2010/main" val="93084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60C959F7-8774-41E8-B269-92BA72D7A00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conifer life cycle begins with a mature tree, which is called a sporophyte and is diploid (2n). The tree produces male cones in the lower branches, and female cones in the upper branches. The male cones produce pollen grains that contain two generative (sperm) nuclei and a tube nucleus. When the pollen lands on a female scale, a pollen tube grows toward the female gametophyte, which consists of an ovule containing the megaspore. Upon fertilization, a diploid zygote forms. The resulting seeds are dispersed, and grow into a mature tre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452" b="-1345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image shows the life cycle of a conifer. Pollen from male cones blows up into upper branches, where it fertilizes female cones.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26.8</a:t>
            </a:r>
          </a:p>
        </p:txBody>
      </p:sp>
      <p:pic>
        <p:nvPicPr>
          <p:cNvPr id="7" name="OpenStaxLogo" descr="openstax college logo">
            <a:extLst>
              <a:ext uri="{FF2B5EF4-FFF2-40B4-BE49-F238E27FC236}">
                <a16:creationId xmlns:a16="http://schemas.microsoft.com/office/drawing/2014/main" xmlns="" id="{54CE7493-4E92-490B-BED1-97303756AF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31148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CFA2E936-8CF0-4D43-A188-DB1DFD88B37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Conifers are the dominant form of vegetation in cold or arid environments and at high altitudes. Shown here are the </a:t>
            </a:r>
            <a:r>
              <a:rPr lang="en-US" sz="1600" dirty="0">
                <a:solidFill>
                  <a:srgbClr val="6CB255"/>
                </a:solidFill>
              </a:rPr>
              <a:t>(a)</a:t>
            </a:r>
            <a:r>
              <a:rPr lang="en-US" sz="1600" dirty="0"/>
              <a:t> evergreen spruce </a:t>
            </a:r>
            <a:r>
              <a:rPr lang="en-US" sz="1600" i="1" dirty="0" err="1"/>
              <a:t>Picea</a:t>
            </a:r>
            <a:r>
              <a:rPr lang="en-US" sz="1600" i="1" dirty="0"/>
              <a:t> </a:t>
            </a:r>
            <a:r>
              <a:rPr lang="en-US" sz="1600" dirty="0"/>
              <a:t>sp., </a:t>
            </a:r>
            <a:r>
              <a:rPr lang="en-US" sz="1600" dirty="0">
                <a:solidFill>
                  <a:srgbClr val="6CB255"/>
                </a:solidFill>
              </a:rPr>
              <a:t>(b)</a:t>
            </a:r>
            <a:r>
              <a:rPr lang="en-US" sz="1600" dirty="0"/>
              <a:t> juniper </a:t>
            </a:r>
            <a:r>
              <a:rPr lang="en-US" sz="1600" i="1" dirty="0" err="1"/>
              <a:t>Juniperus</a:t>
            </a:r>
            <a:r>
              <a:rPr lang="en-US" sz="1600" i="1" dirty="0"/>
              <a:t> </a:t>
            </a:r>
            <a:r>
              <a:rPr lang="en-US" sz="1600" dirty="0"/>
              <a:t>sp., </a:t>
            </a:r>
            <a:r>
              <a:rPr lang="en-US" sz="1600" dirty="0">
                <a:solidFill>
                  <a:srgbClr val="6CB255"/>
                </a:solidFill>
              </a:rPr>
              <a:t>(c)</a:t>
            </a:r>
            <a:r>
              <a:rPr lang="en-US" sz="1600" dirty="0"/>
              <a:t> sequoia </a:t>
            </a:r>
            <a:r>
              <a:rPr lang="en-US" sz="1600" i="1" dirty="0"/>
              <a:t>Sequoia </a:t>
            </a:r>
            <a:r>
              <a:rPr lang="en-US" sz="1600" i="1" dirty="0" err="1"/>
              <a:t>Semervirens</a:t>
            </a:r>
            <a:r>
              <a:rPr lang="en-US" sz="1600" dirty="0"/>
              <a:t>, which is a deciduous gymnosperm, and </a:t>
            </a:r>
            <a:r>
              <a:rPr lang="en-US" sz="1600" dirty="0">
                <a:solidFill>
                  <a:srgbClr val="6CB255"/>
                </a:solidFill>
              </a:rPr>
              <a:t>(d)</a:t>
            </a:r>
            <a:r>
              <a:rPr lang="en-US" sz="1600" dirty="0"/>
              <a:t> the tamarack </a:t>
            </a:r>
            <a:r>
              <a:rPr lang="en-US" sz="1600" i="1" dirty="0" err="1"/>
              <a:t>Larix</a:t>
            </a:r>
            <a:r>
              <a:rPr lang="en-US" sz="1600" i="1" dirty="0"/>
              <a:t> </a:t>
            </a:r>
            <a:r>
              <a:rPr lang="en-US" sz="1600" i="1" dirty="0" err="1"/>
              <a:t>larcinia</a:t>
            </a:r>
            <a:r>
              <a:rPr lang="en-US" sz="1600" dirty="0"/>
              <a:t>. Notice the yellow leaves of the tamarack. (credit a: modification of work by </a:t>
            </a:r>
            <a:r>
              <a:rPr lang="en-US" sz="1600" dirty="0" err="1"/>
              <a:t>Rosendahl</a:t>
            </a:r>
            <a:r>
              <a:rPr lang="en-US" sz="1600" dirty="0"/>
              <a:t>; credit b: modification of work by Alan Levine; credit c: modification of work by Wendy </a:t>
            </a:r>
            <a:r>
              <a:rPr lang="en-US" sz="1600" dirty="0" err="1"/>
              <a:t>McCormic</a:t>
            </a:r>
            <a:r>
              <a:rPr lang="en-US" sz="1600" dirty="0"/>
              <a:t>; credit d: modification of work by </a:t>
            </a:r>
            <a:r>
              <a:rPr lang="en-US" sz="1600" dirty="0" err="1"/>
              <a:t>Micky</a:t>
            </a:r>
            <a:r>
              <a:rPr lang="en-US" sz="1600" dirty="0"/>
              <a:t> </a:t>
            </a:r>
            <a:r>
              <a:rPr lang="en-US" sz="1600" dirty="0" err="1"/>
              <a:t>Zlimen</a:t>
            </a:r>
            <a:r>
              <a:rPr lang="en-US" sz="1600" dirty="0"/>
              <a:t>)</a:t>
            </a:r>
          </a:p>
        </p:txBody>
      </p:sp>
      <p:pic>
        <p:nvPicPr>
          <p:cNvPr id="2" name="Figure" descr="Photo A shows a juniper tree with a gnarled trunk. Photo B shows a sequoia with a tall, broad trunk and branches starting high up the trunk. Photo C shows a forest of tamarack with yellow needles.. Photo D shows a tall spruce tree covered in pine cones. Photo B. Photo C Part 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413" r="-59413"/>
          <a:stretch>
            <a:fillRect/>
          </a:stretch>
        </p:blipFill>
        <p:spPr/>
      </p:pic>
      <p:pic>
        <p:nvPicPr>
          <p:cNvPr id="9" name="OpenStaxLogo" descr="openstax college logo">
            <a:extLst>
              <a:ext uri="{FF2B5EF4-FFF2-40B4-BE49-F238E27FC236}">
                <a16:creationId xmlns:a16="http://schemas.microsoft.com/office/drawing/2014/main" xmlns="" id="{6B4C7EFC-BE89-48B5-B81E-AC63C0F216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26.9</a:t>
            </a:r>
          </a:p>
        </p:txBody>
      </p:sp>
    </p:spTree>
    <p:extLst>
      <p:ext uri="{BB962C8B-B14F-4D97-AF65-F5344CB8AC3E}">
        <p14:creationId xmlns:p14="http://schemas.microsoft.com/office/powerpoint/2010/main" val="1711731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2260</Words>
  <Application>Microsoft Macintosh PowerPoint</Application>
  <PresentationFormat>On-screen Show (4:3)</PresentationFormat>
  <Paragraphs>61</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 Black</vt:lpstr>
      <vt:lpstr>Calibri</vt:lpstr>
      <vt:lpstr>Arial</vt:lpstr>
      <vt:lpstr>Essential</vt:lpstr>
      <vt:lpstr>Biology</vt:lpstr>
      <vt:lpstr>Figure 26.1</vt:lpstr>
      <vt:lpstr>Figure 26.2</vt:lpstr>
      <vt:lpstr>Figure 26.3</vt:lpstr>
      <vt:lpstr>Figure 26.4</vt:lpstr>
      <vt:lpstr>Figure 26.5</vt:lpstr>
      <vt:lpstr>Figure 26.6</vt:lpstr>
      <vt:lpstr>Figure 26.8</vt:lpstr>
      <vt:lpstr>Figure 26.9</vt:lpstr>
      <vt:lpstr>Figure 26.10</vt:lpstr>
      <vt:lpstr>Figure 26.11</vt:lpstr>
      <vt:lpstr>Figure 26.12</vt:lpstr>
      <vt:lpstr>Figure 26.13</vt:lpstr>
      <vt:lpstr>Figure 26.14</vt:lpstr>
      <vt:lpstr>Figure 26.15</vt:lpstr>
      <vt:lpstr>Figure 26.16</vt:lpstr>
      <vt:lpstr>Figure 26.17</vt:lpstr>
      <vt:lpstr>Figure 26.18</vt:lpstr>
      <vt:lpstr>Figure 26.19</vt:lpstr>
      <vt:lpstr>Figure 26.20</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26 - SEED PLANTS</dc:title>
  <dc:creator>Spuddy McSpare</dc:creator>
  <cp:lastModifiedBy>Microsoft Office User</cp:lastModifiedBy>
  <cp:revision>69</cp:revision>
  <dcterms:created xsi:type="dcterms:W3CDTF">2012-06-04T02:13:36Z</dcterms:created>
  <dcterms:modified xsi:type="dcterms:W3CDTF">2017-09-28T20:31:33Z</dcterms:modified>
</cp:coreProperties>
</file>