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4"/>
  </p:notesMasterIdLst>
  <p:handoutMasterIdLst>
    <p:handoutMasterId r:id="rId25"/>
  </p:handoutMasterIdLst>
  <p:sldIdLst>
    <p:sldId id="256" r:id="rId2"/>
    <p:sldId id="277" r:id="rId3"/>
    <p:sldId id="337" r:id="rId4"/>
    <p:sldId id="359" r:id="rId5"/>
    <p:sldId id="360" r:id="rId6"/>
    <p:sldId id="346" r:id="rId7"/>
    <p:sldId id="347" r:id="rId8"/>
    <p:sldId id="361" r:id="rId9"/>
    <p:sldId id="349" r:id="rId10"/>
    <p:sldId id="350" r:id="rId11"/>
    <p:sldId id="331" r:id="rId12"/>
    <p:sldId id="342" r:id="rId13"/>
    <p:sldId id="351" r:id="rId14"/>
    <p:sldId id="333" r:id="rId15"/>
    <p:sldId id="343" r:id="rId16"/>
    <p:sldId id="352" r:id="rId17"/>
    <p:sldId id="344" r:id="rId18"/>
    <p:sldId id="353" r:id="rId19"/>
    <p:sldId id="355" r:id="rId20"/>
    <p:sldId id="354" r:id="rId21"/>
    <p:sldId id="356" r:id="rId22"/>
    <p:sldId id="3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autoAdjust="0"/>
    <p:restoredTop sz="94614" autoAdjust="0"/>
  </p:normalViewPr>
  <p:slideViewPr>
    <p:cSldViewPr snapToGrid="0" snapToObjects="1">
      <p:cViewPr varScale="1">
        <p:scale>
          <a:sx n="86" d="100"/>
          <a:sy n="86" d="100"/>
        </p:scale>
        <p:origin x="15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3/27/2019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13ADA-93B1-448F-B7EE-C46EB8CC789A}" type="datetimeFigureOut">
              <a:rPr lang="en-US" smtClean="0"/>
              <a:t>3/27/2019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A4F03-7E45-415B-9ADB-1FCBFE5A6B52}" type="slidenum">
              <a:rPr lang="en-US" smtClean="0"/>
              <a:t>‹#›</a:t>
            </a:fld>
            <a:endParaRPr lang="en-US"/>
          </a:p>
        </p:txBody>
      </p:sp>
    </p:spTree>
    <p:extLst>
      <p:ext uri="{BB962C8B-B14F-4D97-AF65-F5344CB8AC3E}">
        <p14:creationId xmlns:p14="http://schemas.microsoft.com/office/powerpoint/2010/main" val="229113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March 27,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March 27,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a:t>Click to edit</a:t>
            </a:r>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March 27,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March 27,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March 27,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D008753A-B7D5-46B3-9737-EA853FBF25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9A3D8FAD-6803-48BF-A86E-9F56D0C8B4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88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14 DNA STRUCTURE AND FUNCTION</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06DC4165-A9B8-4DE7-8BDC-E1FA545D9753}"/>
              </a:ext>
            </a:extLst>
          </p:cNvPr>
          <p:cNvSpPr>
            <a:spLocks noGrp="1"/>
          </p:cNvSpPr>
          <p:nvPr>
            <p:ph type="title" idx="4294967295"/>
          </p:nvPr>
        </p:nvSpPr>
        <p:spPr>
          <a:xfrm>
            <a:off x="0" y="693428"/>
            <a:ext cx="9144000" cy="734640"/>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CD9CF0-F60D-4534-BF37-460F75FA4A5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4" name="Figure" descr="Photo shows an agarose gel illuminated under UV light. The gel is nine lanes across. Each lane was loaded with a sample containing DNA fragments of differing size that have separated as they travel through the gel, from top to bottom. The DNA appears as thin, white bands on a black background. Lanes one and nine contain many bands from a DNA standard. These bands are closely spaced toward the top, and spaced farther apart further down the gel. Lanes two through eight contain one or two bands each. Some of these bands are identical in size and run the same distance into the gel. Others run a slightly different distance, indicating a small difference in siz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305" r="-8305"/>
          <a:stretch>
            <a:fillRect/>
          </a:stretch>
        </p:blipFill>
        <p:spPr>
          <a:xfrm>
            <a:off x="4488819" y="1107619"/>
            <a:ext cx="4031619" cy="4607689"/>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DNA can be separated on the basis of size using gel electrophoresis. (credit: James Jacob, Tompkins Cortland Community College)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14.9</a:t>
            </a:r>
          </a:p>
        </p:txBody>
      </p:sp>
      <p:pic>
        <p:nvPicPr>
          <p:cNvPr id="7" name="OpenStaxLogo" descr="openstax college logo">
            <a:extLst>
              <a:ext uri="{FF2B5EF4-FFF2-40B4-BE49-F238E27FC236}">
                <a16:creationId xmlns:a16="http://schemas.microsoft.com/office/drawing/2014/main" id="{B899D5B3-E4CD-45D3-84CF-CE4EC06304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10418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13F5EDA-DA0B-4059-89DC-B0FA760D462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eukaryote contains a well-defined nucleus, whereas in prokaryotes, the chromosome lies in the cytoplasm in an area called the nucleoid.</a:t>
            </a:r>
          </a:p>
        </p:txBody>
      </p:sp>
      <p:pic>
        <p:nvPicPr>
          <p:cNvPr id="13" name="Figure" descr="Illustration shows a eukaryotic cell, which has a membrane-bound nucleus containing chromatin and a nucleolus, and a prokaryotic cell, which has DNA contained in an area of the cytoplasm called the nucleoid. The prokaryotic cell is much smaller than the eukaryotic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577" r="-9577"/>
          <a:stretch>
            <a:fillRect/>
          </a:stretch>
        </p:blipFill>
        <p:spPr/>
      </p:pic>
      <p:pic>
        <p:nvPicPr>
          <p:cNvPr id="9" name="OpenStaxLogo" descr="openstax college logo">
            <a:extLst>
              <a:ext uri="{FF2B5EF4-FFF2-40B4-BE49-F238E27FC236}">
                <a16:creationId xmlns:a16="http://schemas.microsoft.com/office/drawing/2014/main" id="{FA4C278D-8699-4E9F-9FF8-3B605E362E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14.10</a:t>
            </a:r>
          </a:p>
        </p:txBody>
      </p:sp>
    </p:spTree>
    <p:extLst>
      <p:ext uri="{BB962C8B-B14F-4D97-AF65-F5344CB8AC3E}">
        <p14:creationId xmlns:p14="http://schemas.microsoft.com/office/powerpoint/2010/main" val="94193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C76DF31B-3C64-4176-BD78-A0D371E0DF8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These figures illustrate the compaction of the eukaryotic chromosome.</a:t>
            </a:r>
          </a:p>
        </p:txBody>
      </p:sp>
      <p:pic>
        <p:nvPicPr>
          <p:cNvPr id="6" name="Figure" descr="Illustration shows the levels of organization of eukaryotic chromosomes, starting with the DNA double helix, which wraps around histone proteins. The entire DNA molecule wraps around many clusters of histone proteins, forming a structure that looks like beads on a string. The chromatin is further condensed by wrapping around a protein core. The result is a compact chromosome, shown in duplicated fo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368" r="-20368"/>
          <a:stretch>
            <a:fillRect/>
          </a:stretch>
        </p:blipFill>
        <p:spPr/>
      </p:pic>
      <p:pic>
        <p:nvPicPr>
          <p:cNvPr id="8" name="OpenStaxLogo" descr="openstax college logo">
            <a:extLst>
              <a:ext uri="{FF2B5EF4-FFF2-40B4-BE49-F238E27FC236}">
                <a16:creationId xmlns:a16="http://schemas.microsoft.com/office/drawing/2014/main" id="{66C30704-2E8E-47B9-9E39-D1AB271B2B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14.11</a:t>
            </a:r>
          </a:p>
        </p:txBody>
      </p:sp>
    </p:spTree>
    <p:extLst>
      <p:ext uri="{BB962C8B-B14F-4D97-AF65-F5344CB8AC3E}">
        <p14:creationId xmlns:p14="http://schemas.microsoft.com/office/powerpoint/2010/main" val="191787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83399F-65A1-4D5C-9088-4C0E6413009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Illustration shows the conservative, semi-conservative, and dispersive models of DNA synthesis. In the conservative model, when DNA is replicated and both newly synthesized strands are paired together. In the semi-conservative model, each newly synthesized strand pairs with a parent strand. In the dispersive model, newly synthesized DNA is interspersed with parent DNA within both DNA stra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69" r="-1469"/>
          <a:stretch>
            <a:fillRect/>
          </a:stretch>
        </p:blipFill>
        <p:spPr>
          <a:xfrm>
            <a:off x="4488819" y="1107619"/>
            <a:ext cx="4031619" cy="4607689"/>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The three suggested models of DNA replication. Grey indicates the original DNA strands, and blue indicates newly synthesized DNA.</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14.12</a:t>
            </a:r>
          </a:p>
        </p:txBody>
      </p:sp>
      <p:pic>
        <p:nvPicPr>
          <p:cNvPr id="7" name="OpenStaxLogo" descr="openstax college logo">
            <a:extLst>
              <a:ext uri="{FF2B5EF4-FFF2-40B4-BE49-F238E27FC236}">
                <a16:creationId xmlns:a16="http://schemas.microsoft.com/office/drawing/2014/main" id="{EE1EF2F7-F973-4B70-A732-38B5C6DA78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53514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428B50-9343-409A-9B99-0F30C8CE2B1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40" dirty="0" err="1"/>
              <a:t>Meselson</a:t>
            </a:r>
            <a:r>
              <a:rPr lang="en-US" sz="1240" dirty="0"/>
              <a:t> and Stahl experimented with </a:t>
            </a:r>
            <a:r>
              <a:rPr lang="en-US" sz="1240" i="1" dirty="0"/>
              <a:t>E. coli </a:t>
            </a:r>
            <a:r>
              <a:rPr lang="en-US" sz="1240" dirty="0"/>
              <a:t>grown first in heavy nitrogen (</a:t>
            </a:r>
            <a:r>
              <a:rPr lang="en-US" sz="1240" baseline="26000" dirty="0"/>
              <a:t>15</a:t>
            </a:r>
            <a:r>
              <a:rPr lang="en-US" sz="1240" dirty="0"/>
              <a:t>N) then in </a:t>
            </a:r>
            <a:r>
              <a:rPr lang="en-US" sz="1240" baseline="26000" dirty="0"/>
              <a:t>14</a:t>
            </a:r>
            <a:r>
              <a:rPr lang="en-US" sz="1240" dirty="0"/>
              <a:t>N. DNA grown in </a:t>
            </a:r>
            <a:r>
              <a:rPr lang="en-US" sz="1240" baseline="26000" dirty="0"/>
              <a:t>15</a:t>
            </a:r>
            <a:r>
              <a:rPr lang="en-US" sz="1240" dirty="0"/>
              <a:t>N (red band) is heavier than DNA grown in </a:t>
            </a:r>
            <a:r>
              <a:rPr lang="en-US" sz="1240" baseline="26000" dirty="0"/>
              <a:t>14</a:t>
            </a:r>
            <a:r>
              <a:rPr lang="en-US" sz="1240" dirty="0"/>
              <a:t>N (orange band), and sediments to a lower level in cesium chloride solution in an ultracentrifuge. When DNA grown in </a:t>
            </a:r>
            <a:r>
              <a:rPr lang="en-US" sz="1240" baseline="26000" dirty="0"/>
              <a:t>15</a:t>
            </a:r>
            <a:r>
              <a:rPr lang="en-US" sz="1240" dirty="0"/>
              <a:t>N is switched to media containing </a:t>
            </a:r>
            <a:r>
              <a:rPr lang="en-US" sz="1240" baseline="26000" dirty="0"/>
              <a:t>14</a:t>
            </a:r>
            <a:r>
              <a:rPr lang="en-US" sz="1240" dirty="0"/>
              <a:t>N, after one round of cell division the DNA sediments halfway between the </a:t>
            </a:r>
            <a:r>
              <a:rPr lang="en-US" sz="1240" baseline="26000" dirty="0"/>
              <a:t>15</a:t>
            </a:r>
            <a:r>
              <a:rPr lang="en-US" sz="1240" dirty="0"/>
              <a:t>N and </a:t>
            </a:r>
            <a:r>
              <a:rPr lang="en-US" sz="1240" baseline="26000" dirty="0"/>
              <a:t>14</a:t>
            </a:r>
            <a:r>
              <a:rPr lang="en-US" sz="1240" dirty="0"/>
              <a:t>N levels, indicating that it now contains fifty percent </a:t>
            </a:r>
            <a:r>
              <a:rPr lang="en-US" sz="1240" baseline="26000" dirty="0"/>
              <a:t>14</a:t>
            </a:r>
            <a:r>
              <a:rPr lang="en-US" sz="1240" dirty="0"/>
              <a:t>N. In subsequent cell divisions, an increasing amount of DNA contains </a:t>
            </a:r>
            <a:r>
              <a:rPr lang="en-US" sz="1240" baseline="26000" dirty="0"/>
              <a:t>14</a:t>
            </a:r>
            <a:r>
              <a:rPr lang="en-US" sz="1240" dirty="0"/>
              <a:t>N only. This data supports the semi-conservative replication model. (credit: modification of work by Mariana Ruiz </a:t>
            </a:r>
            <a:r>
              <a:rPr lang="en-US" sz="1240" dirty="0" err="1"/>
              <a:t>Villareal</a:t>
            </a:r>
            <a:r>
              <a:rPr lang="en-US" sz="1240" dirty="0"/>
              <a:t>)</a:t>
            </a:r>
          </a:p>
        </p:txBody>
      </p:sp>
      <p:pic>
        <p:nvPicPr>
          <p:cNvPr id="13" name="Figure" descr="Illustration shows an experiment in which E. coli was grown initially in media containing ^{15}N nucleotides. When the DNA was extracted and run in an ultracentrifuge, a band of DNA appeared low in the tube. The culture was next placed in ^{14}N medium. After one generation, all of the DNA appeared in the middle of the tube, indicating that the DNA was a mixture of half ^{14}N and half ^{15}N DNA. After two generations, half of the DNA appeared in the middle of the tube, and half appeared higher up, indicating that half the DNA contained 50% ^{15}N, and half contained ^{14}N only. In subsequent generations, more and more of the DNA appeared in the upper, ^{14}N b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496" r="-50496"/>
          <a:stretch>
            <a:fillRect/>
          </a:stretch>
        </p:blipFill>
        <p:spPr/>
      </p:pic>
      <p:pic>
        <p:nvPicPr>
          <p:cNvPr id="9" name="OpenStaxLogo" descr="openstax college logo">
            <a:extLst>
              <a:ext uri="{FF2B5EF4-FFF2-40B4-BE49-F238E27FC236}">
                <a16:creationId xmlns:a16="http://schemas.microsoft.com/office/drawing/2014/main" id="{8B7985E1-8349-4EFD-ABE6-560570BF32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14.13</a:t>
            </a:r>
          </a:p>
        </p:txBody>
      </p:sp>
    </p:spTree>
    <p:extLst>
      <p:ext uri="{BB962C8B-B14F-4D97-AF65-F5344CB8AC3E}">
        <p14:creationId xmlns:p14="http://schemas.microsoft.com/office/powerpoint/2010/main" val="288071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3AA1E49A-89C8-4581-BC23-64B395D6140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100" dirty="0"/>
              <a:t>A replication fork is formed when helicase separates the DNA strands at the origin of replication. The DNA tends to become more highly coiled ahead of the replication fork. Topoisomerase breaks and reforms DNA’s phosphate backbone ahead of the replication fork, thereby relieving the pressure that results from this supercoiling. Single-strand binding proteins bind to the single-stranded DNA to prevent the helix from re-forming. </a:t>
            </a:r>
            <a:r>
              <a:rPr lang="en-US" sz="1100" dirty="0" err="1"/>
              <a:t>Primase</a:t>
            </a:r>
            <a:r>
              <a:rPr lang="en-US" sz="1100" dirty="0"/>
              <a:t> synthesizes an RNA primer. DNA polymerase III uses this primer to synthesize the daughter DNA strand. On the leading strand, DNA is synthesized continuously, whereas on the lagging strand, DNA is synthesized in short stretches called Okazaki fragments. DNA polymerase I replaces the RNA primer with DNA. DNA ligase seals the gaps between the Okazaki fragments, joining the fragments into a single DNA molecule. (credit: modification of work by Mariana Ruiz </a:t>
            </a:r>
            <a:r>
              <a:rPr lang="en-US" sz="1100" dirty="0" err="1"/>
              <a:t>Villareal</a:t>
            </a:r>
            <a:r>
              <a:rPr lang="en-US" sz="1100" dirty="0"/>
              <a:t>)</a:t>
            </a:r>
            <a:endParaRPr lang="en-US" sz="1600" dirty="0"/>
          </a:p>
        </p:txBody>
      </p:sp>
      <p:pic>
        <p:nvPicPr>
          <p:cNvPr id="6" name="Figure" descr="Illustration shows the replication fork. Helicase unwinds the helix, and single-strand binding proteins prevent the helix from re-forming. Topoisomerase prevents the DNA from getting too tightly coiled ahead of the replication fork. DNA primase forms an RNA primer, and DNA polymerase extends the DNA strand from the RNA primer. DNA synthesis occurs only in the 5' to 3' direction. On the leading strand, DNA synthesis occurs continuously. On the lagging strand, DNA synthesis restarts many times as the helix unwinds, resulting in many short fragments called “Okazaki fragments.” DNA ligase joins the Okazaki fragments together into a single DNA molecu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446" r="-5446"/>
          <a:stretch>
            <a:fillRect/>
          </a:stretch>
        </p:blipFill>
        <p:spPr/>
      </p:pic>
      <p:pic>
        <p:nvPicPr>
          <p:cNvPr id="10" name="OpenStaxLogo" descr="openstax college logo">
            <a:extLst>
              <a:ext uri="{FF2B5EF4-FFF2-40B4-BE49-F238E27FC236}">
                <a16:creationId xmlns:a16="http://schemas.microsoft.com/office/drawing/2014/main" id="{59EE6744-7C85-47A9-87E3-7E5BDA4FE0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14.14</a:t>
            </a:r>
          </a:p>
        </p:txBody>
      </p:sp>
    </p:spTree>
    <p:extLst>
      <p:ext uri="{BB962C8B-B14F-4D97-AF65-F5344CB8AC3E}">
        <p14:creationId xmlns:p14="http://schemas.microsoft.com/office/powerpoint/2010/main" val="109498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75E9A29-23D7-4155-A6F5-D0BD6B3273E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The ends of linear chromosomes are maintained by the action of the telomerase </a:t>
            </a:r>
            <a:r>
              <a:rPr lang="pl-PL" sz="1600" dirty="0" err="1">
                <a:solidFill>
                  <a:srgbClr val="000000"/>
                </a:solidFill>
              </a:rPr>
              <a:t>enzyme</a:t>
            </a:r>
            <a:r>
              <a:rPr lang="pl-PL" sz="1600" dirty="0">
                <a:solidFill>
                  <a:srgbClr val="000000"/>
                </a:solidFill>
              </a:rPr>
              <a:t>.</a:t>
            </a:r>
            <a:endParaRPr lang="en-US" sz="1600" b="0" dirty="0">
              <a:solidFill>
                <a:srgbClr val="000000"/>
              </a:solidFill>
            </a:endParaRPr>
          </a:p>
        </p:txBody>
      </p:sp>
      <p:pic>
        <p:nvPicPr>
          <p:cNvPr id="3" name="Figure" descr="Telomerase has an associated RNA that complements the 5' overhang at the end of the chromosome. The RNA template is used to synthesize the complementary strand. Telomerase then shifts, and the process is repeated. Next, primase and DNA polymerase synthesize the rest of the complementary str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12" r="-5812"/>
          <a:stretch>
            <a:fillRect/>
          </a:stretch>
        </p:blipFill>
        <p:spPr/>
      </p:pic>
      <p:pic>
        <p:nvPicPr>
          <p:cNvPr id="7" name="OpenStaxLogo" descr="openstax college logo">
            <a:extLst>
              <a:ext uri="{FF2B5EF4-FFF2-40B4-BE49-F238E27FC236}">
                <a16:creationId xmlns:a16="http://schemas.microsoft.com/office/drawing/2014/main" id="{A3419F6C-6948-4A1B-8E5C-4C08F4B024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14.15</a:t>
            </a:r>
          </a:p>
        </p:txBody>
      </p:sp>
    </p:spTree>
    <p:extLst>
      <p:ext uri="{BB962C8B-B14F-4D97-AF65-F5344CB8AC3E}">
        <p14:creationId xmlns:p14="http://schemas.microsoft.com/office/powerpoint/2010/main" val="325744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8628C39-27A0-4D9D-A195-711F8B35991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00" dirty="0"/>
              <a:t>Elizabeth Blackburn, 2009 Nobel Laureate, is the scientist who discovered how telomerase works. (credit: US Embassy Sweden)</a:t>
            </a:r>
          </a:p>
        </p:txBody>
      </p:sp>
      <p:pic>
        <p:nvPicPr>
          <p:cNvPr id="9" name="Figure" descr="Photo of Elizabeth Blackbu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a:xfrm>
            <a:off x="533401" y="1122387"/>
            <a:ext cx="8062913" cy="3500071"/>
          </a:xfrm>
        </p:spPr>
      </p:pic>
      <p:pic>
        <p:nvPicPr>
          <p:cNvPr id="10" name="OpenStaxLogo" descr="openstax college logo">
            <a:extLst>
              <a:ext uri="{FF2B5EF4-FFF2-40B4-BE49-F238E27FC236}">
                <a16:creationId xmlns:a16="http://schemas.microsoft.com/office/drawing/2014/main" id="{826AADF3-9C28-49EA-9032-B37D617CE2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14.16</a:t>
            </a:r>
          </a:p>
        </p:txBody>
      </p:sp>
    </p:spTree>
    <p:extLst>
      <p:ext uri="{BB962C8B-B14F-4D97-AF65-F5344CB8AC3E}">
        <p14:creationId xmlns:p14="http://schemas.microsoft.com/office/powerpoint/2010/main" val="96296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3694A0-4DA6-489F-B821-B443D0D4FA4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Proofreading by DNA polymerase corrects errors during replication.</a:t>
            </a:r>
          </a:p>
        </p:txBody>
      </p:sp>
      <p:pic>
        <p:nvPicPr>
          <p:cNvPr id="3" name="Figure" descr="Illustration shows DNA polymerase replicating a strand of DNA. The enzyme has accidentally inserted G opposite A, resulting in a bulge. The enzyme backs up to fix the erro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192" b="-3192"/>
          <a:stretch>
            <a:fillRect/>
          </a:stretch>
        </p:blipFill>
        <p:spPr>
          <a:xfrm>
            <a:off x="457200" y="1122363"/>
            <a:ext cx="8062913" cy="3500437"/>
          </a:xfrm>
        </p:spPr>
      </p:pic>
      <p:pic>
        <p:nvPicPr>
          <p:cNvPr id="9" name="OpenStaxLogo" descr="openstax college logo">
            <a:extLst>
              <a:ext uri="{FF2B5EF4-FFF2-40B4-BE49-F238E27FC236}">
                <a16:creationId xmlns:a16="http://schemas.microsoft.com/office/drawing/2014/main" id="{44930DFA-D94D-4CCA-B544-571FF32B9B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14.17</a:t>
            </a:r>
          </a:p>
        </p:txBody>
      </p:sp>
    </p:spTree>
    <p:extLst>
      <p:ext uri="{BB962C8B-B14F-4D97-AF65-F5344CB8AC3E}">
        <p14:creationId xmlns:p14="http://schemas.microsoft.com/office/powerpoint/2010/main" val="109590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E44A728-3CA2-41F0-8E9D-1FD2F0F7AE8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4" name="Figure" descr="The top illustration shows a replicated DNA strand with G-T base mismatch. The bottom illustration shows the repaired DNA, which has the correct G-C base pair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370389" y="1280783"/>
            <a:ext cx="4031619" cy="4261361"/>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In mismatch repair, the incorrectly added base is detected after replication. The mismatch repair proteins detect this base and remove it from the newly synthesized strand by nuclease action. The gap is now filled with the correctly paired base.</a:t>
            </a:r>
          </a:p>
        </p:txBody>
      </p:sp>
      <p:sp>
        <p:nvSpPr>
          <p:cNvPr id="5" name="Figure Number"/>
          <p:cNvSpPr>
            <a:spLocks noGrp="1"/>
          </p:cNvSpPr>
          <p:nvPr>
            <p:ph type="title"/>
          </p:nvPr>
        </p:nvSpPr>
        <p:spPr/>
        <p:txBody>
          <a:bodyPr>
            <a:normAutofit/>
          </a:bodyPr>
          <a:lstStyle/>
          <a:p>
            <a:pPr algn="r"/>
            <a:r>
              <a:rPr lang="en-US" dirty="0"/>
              <a:t>Figure 14.18</a:t>
            </a:r>
            <a:endParaRPr lang="en-US" sz="2400" dirty="0">
              <a:solidFill>
                <a:srgbClr val="6CB255"/>
              </a:solidFill>
            </a:endParaRPr>
          </a:p>
        </p:txBody>
      </p:sp>
      <p:pic>
        <p:nvPicPr>
          <p:cNvPr id="7" name="OpenStaxLogo" descr="openstax college logo">
            <a:extLst>
              <a:ext uri="{FF2B5EF4-FFF2-40B4-BE49-F238E27FC236}">
                <a16:creationId xmlns:a16="http://schemas.microsoft.com/office/drawing/2014/main" id="{EEDD157C-FE38-4ACA-B584-D7AE7630D33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8347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876BA8FC-0491-4251-82C6-F5832802D25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Dolly the sheep was the first large mammal to be cloned.</a:t>
            </a:r>
          </a:p>
        </p:txBody>
      </p:sp>
      <p:pic>
        <p:nvPicPr>
          <p:cNvPr id="14" name="Figure" descr="Photo shows Dolly the sheep, which has been stuffed and placed in a glass c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064" r="-10064"/>
          <a:stretch>
            <a:fillRect/>
          </a:stretch>
        </p:blipFill>
        <p:spPr/>
      </p:pic>
      <p:pic>
        <p:nvPicPr>
          <p:cNvPr id="9" name="OpenStaxLogo" descr="openstax college logo">
            <a:extLst>
              <a:ext uri="{FF2B5EF4-FFF2-40B4-BE49-F238E27FC236}">
                <a16:creationId xmlns:a16="http://schemas.microsoft.com/office/drawing/2014/main" id="{3EE14DF4-99B7-482A-A782-C70C899370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0FC863B-05CF-4169-B341-E852F359E3F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Nucleotide excision repairs thymine dimers. When exposed to UV, </a:t>
            </a:r>
            <a:r>
              <a:rPr lang="en-US" sz="1600" dirty="0" err="1">
                <a:solidFill>
                  <a:srgbClr val="000000"/>
                </a:solidFill>
              </a:rPr>
              <a:t>thymines</a:t>
            </a:r>
            <a:r>
              <a:rPr lang="en-US" sz="1600" dirty="0">
                <a:solidFill>
                  <a:srgbClr val="000000"/>
                </a:solidFill>
              </a:rPr>
              <a:t> lying adjacent to each other can form thymine dimers. In normal cells, they are excised and replaced.</a:t>
            </a:r>
          </a:p>
        </p:txBody>
      </p:sp>
      <p:pic>
        <p:nvPicPr>
          <p:cNvPr id="3" name="Figure" descr="Illustration shows a DNA strand in which a thymine dimer has formed. Excision repair enzyme cut out the section of DNA that contains the dimer so it can be replaced with normal base pai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57200" y="1773618"/>
            <a:ext cx="4031619" cy="3275690"/>
          </a:xfrm>
        </p:spPr>
      </p:pic>
      <p:pic>
        <p:nvPicPr>
          <p:cNvPr id="7" name="OpenStaxLogo" descr="openstax college logo">
            <a:extLst>
              <a:ext uri="{FF2B5EF4-FFF2-40B4-BE49-F238E27FC236}">
                <a16:creationId xmlns:a16="http://schemas.microsoft.com/office/drawing/2014/main" id="{815679B7-7062-44C8-83D4-352AEBDC3E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14.19</a:t>
            </a:r>
          </a:p>
        </p:txBody>
      </p:sp>
    </p:spTree>
    <p:extLst>
      <p:ext uri="{BB962C8B-B14F-4D97-AF65-F5344CB8AC3E}">
        <p14:creationId xmlns:p14="http://schemas.microsoft.com/office/powerpoint/2010/main" val="3991525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ADD22D-C863-4B1B-8F06-AD227CD1137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Xeroderma</a:t>
            </a:r>
            <a:r>
              <a:rPr lang="en-US" sz="1600" dirty="0"/>
              <a:t> </a:t>
            </a:r>
            <a:r>
              <a:rPr lang="en-US" sz="1600" dirty="0" err="1"/>
              <a:t>pigmentosa</a:t>
            </a:r>
            <a:r>
              <a:rPr lang="en-US" sz="1600" dirty="0"/>
              <a:t> is a condition in which thymine dimerization from exposure to UV is not repaired. Exposure to sunlight results in skin lesions. (credit: James Halpern et al.)</a:t>
            </a:r>
          </a:p>
        </p:txBody>
      </p:sp>
      <p:pic>
        <p:nvPicPr>
          <p:cNvPr id="4" name="Figure" descr="Photo shows a person with mottled skin lesions that result from xermoderma pigmentos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134" r="-47134"/>
          <a:stretch>
            <a:fillRect/>
          </a:stretch>
        </p:blipFill>
        <p:spPr>
          <a:xfrm>
            <a:off x="457201" y="1122387"/>
            <a:ext cx="8062913" cy="3500071"/>
          </a:xfrm>
        </p:spPr>
      </p:pic>
      <p:pic>
        <p:nvPicPr>
          <p:cNvPr id="9" name="OpenStaxLogo" descr="openstax college logo">
            <a:extLst>
              <a:ext uri="{FF2B5EF4-FFF2-40B4-BE49-F238E27FC236}">
                <a16:creationId xmlns:a16="http://schemas.microsoft.com/office/drawing/2014/main" id="{5436A2A4-3CE6-4855-9414-9D8E76E0D4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14.20</a:t>
            </a:r>
          </a:p>
        </p:txBody>
      </p:sp>
    </p:spTree>
    <p:extLst>
      <p:ext uri="{BB962C8B-B14F-4D97-AF65-F5344CB8AC3E}">
        <p14:creationId xmlns:p14="http://schemas.microsoft.com/office/powerpoint/2010/main" val="359660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12D8073-7A3B-4919-9C7C-122AB0DDD52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4" name="Figure" descr="Illustration shows different types of point mutations that result from a single amino acid substitution. In a silent mutation, no change in the amino acid sequence occurs. In a missense mutation, one amino acid is substituted for another. In a nonsense mutation, a stop codon is substituted for an amino acid. In a frameshift mutation, one or more bases is added or deleted, resulting in a change in the reading fra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717936" y="1280783"/>
            <a:ext cx="3336525" cy="4261361"/>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Mutations can lead to changes in the protein sequence encoded by the DNA.</a:t>
            </a:r>
          </a:p>
        </p:txBody>
      </p:sp>
      <p:sp>
        <p:nvSpPr>
          <p:cNvPr id="5" name="Figure Number"/>
          <p:cNvSpPr>
            <a:spLocks noGrp="1"/>
          </p:cNvSpPr>
          <p:nvPr>
            <p:ph type="title"/>
          </p:nvPr>
        </p:nvSpPr>
        <p:spPr/>
        <p:txBody>
          <a:bodyPr>
            <a:normAutofit/>
          </a:bodyPr>
          <a:lstStyle/>
          <a:p>
            <a:pPr algn="r"/>
            <a:r>
              <a:rPr lang="en-US" dirty="0"/>
              <a:t>Figure 14.21</a:t>
            </a:r>
            <a:endParaRPr lang="en-US" sz="2400" dirty="0">
              <a:solidFill>
                <a:srgbClr val="6CB255"/>
              </a:solidFill>
            </a:endParaRPr>
          </a:p>
        </p:txBody>
      </p:sp>
      <p:pic>
        <p:nvPicPr>
          <p:cNvPr id="7" name="OpenStaxLogo" descr="openstax college logo">
            <a:extLst>
              <a:ext uri="{FF2B5EF4-FFF2-40B4-BE49-F238E27FC236}">
                <a16:creationId xmlns:a16="http://schemas.microsoft.com/office/drawing/2014/main" id="{8151633B-0B2B-471F-B228-0D746F2910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83293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FDDB535-E126-46CA-B538-261B3961BE3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de-DE" sz="1600" dirty="0">
                <a:solidFill>
                  <a:srgbClr val="000000"/>
                </a:solidFill>
              </a:rPr>
              <a:t>Friedrich </a:t>
            </a:r>
            <a:r>
              <a:rPr lang="de-DE" sz="1600" dirty="0" err="1">
                <a:solidFill>
                  <a:srgbClr val="000000"/>
                </a:solidFill>
              </a:rPr>
              <a:t>Miescher</a:t>
            </a:r>
            <a:r>
              <a:rPr lang="de-DE" sz="1600" dirty="0">
                <a:solidFill>
                  <a:srgbClr val="000000"/>
                </a:solidFill>
              </a:rPr>
              <a:t> (1844–1895 </a:t>
            </a:r>
            <a:r>
              <a:rPr lang="de-DE" sz="1600" dirty="0" err="1">
                <a:solidFill>
                  <a:srgbClr val="000000"/>
                </a:solidFill>
              </a:rPr>
              <a:t>discovered</a:t>
            </a:r>
            <a:r>
              <a:rPr lang="de-DE" sz="1600" dirty="0">
                <a:solidFill>
                  <a:srgbClr val="000000"/>
                </a:solidFill>
              </a:rPr>
              <a:t> </a:t>
            </a:r>
            <a:r>
              <a:rPr lang="de-DE" sz="1600" dirty="0" err="1">
                <a:solidFill>
                  <a:srgbClr val="000000"/>
                </a:solidFill>
              </a:rPr>
              <a:t>nucleic</a:t>
            </a:r>
            <a:r>
              <a:rPr lang="de-DE" sz="1600" dirty="0">
                <a:solidFill>
                  <a:srgbClr val="000000"/>
                </a:solidFill>
              </a:rPr>
              <a:t> </a:t>
            </a:r>
            <a:r>
              <a:rPr lang="de-DE" sz="1600" dirty="0" err="1">
                <a:solidFill>
                  <a:srgbClr val="000000"/>
                </a:solidFill>
              </a:rPr>
              <a:t>acids</a:t>
            </a:r>
            <a:r>
              <a:rPr lang="de-DE" sz="1600" dirty="0">
                <a:solidFill>
                  <a:srgbClr val="000000"/>
                </a:solidFill>
              </a:rPr>
              <a:t>.</a:t>
            </a:r>
            <a:endParaRPr lang="en-US" sz="1600" b="0" dirty="0">
              <a:solidFill>
                <a:srgbClr val="000000"/>
              </a:solidFill>
            </a:endParaRPr>
          </a:p>
        </p:txBody>
      </p:sp>
      <p:pic>
        <p:nvPicPr>
          <p:cNvPr id="9" name="Figure" descr="Photo of Friedrich Miesc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155" r="-10155"/>
          <a:stretch>
            <a:fillRect/>
          </a:stretch>
        </p:blipFill>
        <p:spPr/>
      </p:pic>
      <p:pic>
        <p:nvPicPr>
          <p:cNvPr id="7" name="OpenStaxLogo" descr="openstax college logo">
            <a:extLst>
              <a:ext uri="{FF2B5EF4-FFF2-40B4-BE49-F238E27FC236}">
                <a16:creationId xmlns:a16="http://schemas.microsoft.com/office/drawing/2014/main" id="{293C1620-F3B5-4EDA-960E-AEAE10391A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14.2</a:t>
            </a:r>
          </a:p>
        </p:txBody>
      </p:sp>
    </p:spTree>
    <p:extLst>
      <p:ext uri="{BB962C8B-B14F-4D97-AF65-F5344CB8AC3E}">
        <p14:creationId xmlns:p14="http://schemas.microsoft.com/office/powerpoint/2010/main" val="355303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ADC2E93-3B51-47BB-B867-D6578A480BB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00" dirty="0"/>
              <a:t>Two strains of </a:t>
            </a:r>
            <a:r>
              <a:rPr lang="en-US" sz="1200" i="1" dirty="0"/>
              <a:t>S. </a:t>
            </a:r>
            <a:r>
              <a:rPr lang="en-US" sz="1200" i="1" dirty="0" err="1"/>
              <a:t>pneumoniae</a:t>
            </a:r>
            <a:r>
              <a:rPr lang="en-US" sz="1200" i="1" dirty="0"/>
              <a:t> </a:t>
            </a:r>
            <a:r>
              <a:rPr lang="en-US" sz="1200" dirty="0"/>
              <a:t>were used in Griffith’s transformation experiments. The R strain is non-pathogenic. The S strain is pathogenic and causes death. When Griffith injected a mouse with the heat-killed S strain and a live R strain, the mouse died. The S strain was recovered from the dead mouse. Thus, Griffith concluded that something had passed from the heat-killed S strain to the R strain, transforming the R strain into S strain in the process. (credit “living mouse”: modification of work by NIH; credit “dead mouse”: modification of work by Sarah Marriage)</a:t>
            </a:r>
          </a:p>
          <a:p>
            <a:endParaRPr lang="en-US" sz="1600" dirty="0"/>
          </a:p>
        </p:txBody>
      </p:sp>
      <p:pic>
        <p:nvPicPr>
          <p:cNvPr id="2" name="Figure" descr="On the left is a photo of a live mouse, representing a mouse injected with heat-killed, virulent S strain. On the right is a photo of a dead mouse, representing a mouse injected with heat-killed, virulent S strain and live, non-virulent R stra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75" b="-4775"/>
          <a:stretch>
            <a:fillRect/>
          </a:stretch>
        </p:blipFill>
        <p:spPr/>
      </p:pic>
      <p:pic>
        <p:nvPicPr>
          <p:cNvPr id="9" name="OpenStaxLogo" descr="openstax college logo">
            <a:extLst>
              <a:ext uri="{FF2B5EF4-FFF2-40B4-BE49-F238E27FC236}">
                <a16:creationId xmlns:a16="http://schemas.microsoft.com/office/drawing/2014/main" id="{CF4975B0-AB34-4E3F-8947-3493322AA8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14.3</a:t>
            </a:r>
          </a:p>
        </p:txBody>
      </p:sp>
    </p:spTree>
    <p:extLst>
      <p:ext uri="{BB962C8B-B14F-4D97-AF65-F5344CB8AC3E}">
        <p14:creationId xmlns:p14="http://schemas.microsoft.com/office/powerpoint/2010/main" val="183716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09DE65C-ECCC-48FA-8882-24E0E26B82F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Hershey and Chase's experiments, bacteria were infected with phage radiolabeled with either </a:t>
            </a:r>
            <a:r>
              <a:rPr lang="en-US" sz="1600" baseline="26000" dirty="0"/>
              <a:t>35</a:t>
            </a:r>
            <a:r>
              <a:rPr lang="en-US" sz="1600" dirty="0"/>
              <a:t>S, which labels protein, or </a:t>
            </a:r>
            <a:r>
              <a:rPr lang="en-US" sz="1600" baseline="26000" dirty="0"/>
              <a:t>32</a:t>
            </a:r>
            <a:r>
              <a:rPr lang="en-US" sz="1600" dirty="0"/>
              <a:t>P, which labels DNA. Only </a:t>
            </a:r>
            <a:r>
              <a:rPr lang="en-US" sz="1600" baseline="26000" dirty="0"/>
              <a:t>32</a:t>
            </a:r>
            <a:r>
              <a:rPr lang="en-US" sz="1600" dirty="0"/>
              <a:t>P entered the bacterial cells, indicating that DNA is the genetic material.</a:t>
            </a:r>
            <a:endParaRPr lang="en-US" sz="1800" dirty="0"/>
          </a:p>
          <a:p>
            <a:endParaRPr lang="en-US" sz="1600" dirty="0"/>
          </a:p>
        </p:txBody>
      </p:sp>
      <p:pic>
        <p:nvPicPr>
          <p:cNvPr id="2" name="Figure" descr="Illustration shows bacteria being infected by phage labeled with ^{35}S, which is incorporated into the protein coat, or ^{32}P, which is incorporated into the DNA. Infected bacteria were separated from phage by centrifugation and cultured. The bacteria that had been infected with phage containing ^{32}P-labeled DNA made radioactive phage. The bacteria that had been infected with ^{35}S-labeled phage produced unlabeled phage. The results support the hypothesis that DNA, and not protein, is the genetic materi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858" r="-41858"/>
          <a:stretch>
            <a:fillRect/>
          </a:stretch>
        </p:blipFill>
        <p:spPr/>
      </p:pic>
      <p:pic>
        <p:nvPicPr>
          <p:cNvPr id="9" name="OpenStaxLogo" descr="openstax college logo">
            <a:extLst>
              <a:ext uri="{FF2B5EF4-FFF2-40B4-BE49-F238E27FC236}">
                <a16:creationId xmlns:a16="http://schemas.microsoft.com/office/drawing/2014/main" id="{9549AA84-0E37-4545-93AD-02353C9B65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14.4</a:t>
            </a:r>
          </a:p>
        </p:txBody>
      </p:sp>
    </p:spTree>
    <p:extLst>
      <p:ext uri="{BB962C8B-B14F-4D97-AF65-F5344CB8AC3E}">
        <p14:creationId xmlns:p14="http://schemas.microsoft.com/office/powerpoint/2010/main" val="136913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1BBBA3-D104-48A1-B1BF-7C43D9A581D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Each nucleotide is made up of a sugar, a phosphate group, and a nitrogenous base. The sugar is </a:t>
            </a:r>
            <a:r>
              <a:rPr lang="en-US" sz="1600" dirty="0" err="1"/>
              <a:t>deoxyribose</a:t>
            </a:r>
            <a:r>
              <a:rPr lang="en-US" sz="1600" dirty="0"/>
              <a:t> in DNA and ribose in RNA.</a:t>
            </a:r>
          </a:p>
        </p:txBody>
      </p:sp>
      <p:pic>
        <p:nvPicPr>
          <p:cNvPr id="4" name="Figure" descr="Illustration depicts the structure of a nucleoside, which is made up of a pentose with a nitrogenous base attached at the 1' position. There are two kinds of nitrogenous bases: pyrimidines, which have one six-membered ring, and purines, which have a six-membered ring fused to a five-membered ring. Cytosine, thymine, and uracil are pyrimidines, and adenine and guanine are purines. A nucleoside with a phosphate attached at the 5' position is called a mononucleotide. A nucleoside with two or three phosphates attached is called a nucleotide diphosphate or nucleotide triphosphate,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10" r="-1410"/>
          <a:stretch>
            <a:fillRect/>
          </a:stretch>
        </p:blipFill>
        <p:spPr/>
      </p:pic>
      <p:pic>
        <p:nvPicPr>
          <p:cNvPr id="9" name="OpenStaxLogo" descr="openstax college logo">
            <a:extLst>
              <a:ext uri="{FF2B5EF4-FFF2-40B4-BE49-F238E27FC236}">
                <a16:creationId xmlns:a16="http://schemas.microsoft.com/office/drawing/2014/main" id="{ED8452BB-C13C-471D-82B2-3F44D4ACDE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14.5</a:t>
            </a:r>
          </a:p>
        </p:txBody>
      </p:sp>
    </p:spTree>
    <p:extLst>
      <p:ext uri="{BB962C8B-B14F-4D97-AF65-F5344CB8AC3E}">
        <p14:creationId xmlns:p14="http://schemas.microsoft.com/office/powerpoint/2010/main" val="199612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89C91A1-0192-4266-B5CA-8F0D424046F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400" dirty="0"/>
              <a:t>The work of pioneering scientists </a:t>
            </a:r>
            <a:r>
              <a:rPr lang="en-US" sz="1400" dirty="0">
                <a:solidFill>
                  <a:srgbClr val="6CB255"/>
                </a:solidFill>
              </a:rPr>
              <a:t>(a)</a:t>
            </a:r>
            <a:r>
              <a:rPr lang="en-US" sz="1400" dirty="0"/>
              <a:t> James Watson, Francis Crick, and </a:t>
            </a:r>
            <a:r>
              <a:rPr lang="en-US" sz="1400" dirty="0" err="1"/>
              <a:t>Maclyn</a:t>
            </a:r>
            <a:r>
              <a:rPr lang="en-US" sz="1400" dirty="0"/>
              <a:t> McCarty led to our present day understanding of DNA. Scientist Rosalind Franklin discovered </a:t>
            </a:r>
            <a:r>
              <a:rPr lang="en-US" sz="1400" dirty="0">
                <a:solidFill>
                  <a:srgbClr val="6CB255"/>
                </a:solidFill>
              </a:rPr>
              <a:t>(b)</a:t>
            </a:r>
            <a:r>
              <a:rPr lang="en-US" sz="1400" dirty="0"/>
              <a:t> the X-ray diffraction pattern of DNA, which helped to elucidate its double helix structure. (credit a: modification </a:t>
            </a:r>
            <a:r>
              <a:rPr lang="fi-FI" sz="1400" dirty="0"/>
              <a:t>of </a:t>
            </a:r>
            <a:r>
              <a:rPr lang="fi-FI" sz="1400" dirty="0" err="1"/>
              <a:t>work</a:t>
            </a:r>
            <a:r>
              <a:rPr lang="fi-FI" sz="1400" dirty="0"/>
              <a:t> </a:t>
            </a:r>
            <a:r>
              <a:rPr lang="fi-FI" sz="1400" dirty="0" err="1"/>
              <a:t>by</a:t>
            </a:r>
            <a:r>
              <a:rPr lang="fi-FI" sz="1400" dirty="0"/>
              <a:t> </a:t>
            </a:r>
            <a:r>
              <a:rPr lang="fi-FI" sz="1400" dirty="0" err="1"/>
              <a:t>Marjorie</a:t>
            </a:r>
            <a:r>
              <a:rPr lang="fi-FI" sz="1400" dirty="0"/>
              <a:t> </a:t>
            </a:r>
            <a:r>
              <a:rPr lang="fi-FI" sz="1400" dirty="0" err="1"/>
              <a:t>McCarty</a:t>
            </a:r>
            <a:r>
              <a:rPr lang="fi-FI" sz="1400" dirty="0"/>
              <a:t>, Public Library of Science)</a:t>
            </a:r>
            <a:endParaRPr lang="en-US" sz="1600" dirty="0"/>
          </a:p>
        </p:txBody>
      </p:sp>
      <p:pic>
        <p:nvPicPr>
          <p:cNvPr id="6" name="Figure" descr="The photo in part A shows James Watson, Francis Crick, and Maclyn McCarty. The x-ray diffraction pattern in part b is symmetrical, with dots in an x-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079" r="-8079"/>
          <a:stretch>
            <a:fillRect/>
          </a:stretch>
        </p:blipFill>
        <p:spPr/>
      </p:pic>
      <p:pic>
        <p:nvPicPr>
          <p:cNvPr id="10" name="OpenStaxLogo" descr="openstax college logo">
            <a:extLst>
              <a:ext uri="{FF2B5EF4-FFF2-40B4-BE49-F238E27FC236}">
                <a16:creationId xmlns:a16="http://schemas.microsoft.com/office/drawing/2014/main" id="{3426C13C-5F06-4568-A99C-85A8E6E5B3E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14.6</a:t>
            </a:r>
          </a:p>
        </p:txBody>
      </p:sp>
    </p:spTree>
    <p:extLst>
      <p:ext uri="{BB962C8B-B14F-4D97-AF65-F5344CB8AC3E}">
        <p14:creationId xmlns:p14="http://schemas.microsoft.com/office/powerpoint/2010/main" val="184418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3FF66A-7D90-419B-95D1-A1308564756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DNA has </a:t>
            </a:r>
            <a:r>
              <a:rPr lang="en-US" sz="1600" dirty="0">
                <a:solidFill>
                  <a:srgbClr val="6CB255"/>
                </a:solidFill>
              </a:rPr>
              <a:t>(a) </a:t>
            </a:r>
            <a:r>
              <a:rPr lang="en-US" sz="1600" dirty="0"/>
              <a:t>a double helix structure and </a:t>
            </a:r>
            <a:r>
              <a:rPr lang="en-US" sz="1600" dirty="0">
                <a:solidFill>
                  <a:srgbClr val="6CB255"/>
                </a:solidFill>
              </a:rPr>
              <a:t>(b)</a:t>
            </a:r>
            <a:r>
              <a:rPr lang="en-US" sz="1600" dirty="0"/>
              <a:t> </a:t>
            </a:r>
            <a:r>
              <a:rPr lang="en-US" sz="1600" dirty="0" err="1"/>
              <a:t>phosphodiester</a:t>
            </a:r>
            <a:r>
              <a:rPr lang="en-US" sz="1600" dirty="0"/>
              <a:t> bonds. The </a:t>
            </a:r>
            <a:r>
              <a:rPr lang="en-US" sz="1600" dirty="0">
                <a:solidFill>
                  <a:srgbClr val="6CB255"/>
                </a:solidFill>
              </a:rPr>
              <a:t>(c)</a:t>
            </a:r>
            <a:r>
              <a:rPr lang="en-US" sz="1600" dirty="0"/>
              <a:t> major and minor grooves are binding sites for DNA binding proteins during processes such as transcription (the copying of RNA from DNA) and replication.</a:t>
            </a:r>
            <a:endParaRPr lang="en-US" sz="1800" dirty="0"/>
          </a:p>
          <a:p>
            <a:endParaRPr lang="en-US" sz="1600" dirty="0"/>
          </a:p>
        </p:txBody>
      </p:sp>
      <p:pic>
        <p:nvPicPr>
          <p:cNvPr id="2" name="Figure" descr="Part A shows an illustration of a DNA double helix, which has a sugar-phosphate backbone on the outside and nitrogenous base pairs on the inside. Part B shows base pairing between thymine and adenine, which form two hydrogen bonds, and between guanine and cytosine, which form three hydrogen bonds. Part C shows a molecular model of the DNA double helix. The outside of the helix alternates between wide gaps, called major grooves, and narrow gaps, called minor groo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972" b="-12972"/>
          <a:stretch>
            <a:fillRect/>
          </a:stretch>
        </p:blipFill>
        <p:spPr/>
      </p:pic>
      <p:pic>
        <p:nvPicPr>
          <p:cNvPr id="9" name="OpenStaxLogo" descr="openstax college logo">
            <a:extLst>
              <a:ext uri="{FF2B5EF4-FFF2-40B4-BE49-F238E27FC236}">
                <a16:creationId xmlns:a16="http://schemas.microsoft.com/office/drawing/2014/main" id="{ACA01C94-EAFE-4E7A-AF08-00619E1425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14.7</a:t>
            </a:r>
          </a:p>
        </p:txBody>
      </p:sp>
    </p:spTree>
    <p:extLst>
      <p:ext uri="{BB962C8B-B14F-4D97-AF65-F5344CB8AC3E}">
        <p14:creationId xmlns:p14="http://schemas.microsoft.com/office/powerpoint/2010/main" val="148365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A686A9E-31C1-42CE-9268-53F33DFA6D4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400" dirty="0"/>
              <a:t>In Frederick Sanger's </a:t>
            </a:r>
            <a:r>
              <a:rPr lang="en-US" sz="1400" dirty="0" err="1"/>
              <a:t>dideoxy</a:t>
            </a:r>
            <a:r>
              <a:rPr lang="en-US" sz="1400" dirty="0"/>
              <a:t> chain termination method, dye-labeled </a:t>
            </a:r>
            <a:r>
              <a:rPr lang="en-US" sz="1400" dirty="0" err="1"/>
              <a:t>dideoxynucleotides</a:t>
            </a:r>
            <a:r>
              <a:rPr lang="en-US" sz="1400" dirty="0"/>
              <a:t> are used to generate DNA fragments that terminate at different points. The DNA is separated by capillary electrophoresis on the basis of size, and from the order of fragments formed, the DNA sequence can be read. The DNA sequence readout is shown on </a:t>
            </a:r>
            <a:r>
              <a:rPr lang="en-US" sz="1400" dirty="0" err="1"/>
              <a:t>anelectropherogram</a:t>
            </a:r>
            <a:r>
              <a:rPr lang="en-US" sz="1400" dirty="0"/>
              <a:t> that is generated by a laser scanner.</a:t>
            </a:r>
            <a:endParaRPr lang="en-US" sz="1600" dirty="0"/>
          </a:p>
        </p:txBody>
      </p:sp>
      <p:pic>
        <p:nvPicPr>
          <p:cNvPr id="4" name="Figure" descr="Part A shows a template DNA strand and newly synthesized strands that were generated in the presence of dideoxynucleotides that terminate the chain at different points to generate fragments of different sizes. Each dideoxynucleotide is labeled a different color. Part B shows a sequence readout that was generated after the DNA fragments were separated on the basis of size. The color of the fragment indicates the identity of the nucleotide at the end of a given fragment. By reading the colors in order, the DNA sequence can be determin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2" r="-3992"/>
          <a:stretch>
            <a:fillRect/>
          </a:stretch>
        </p:blipFill>
        <p:spPr/>
      </p:pic>
      <p:pic>
        <p:nvPicPr>
          <p:cNvPr id="9" name="OpenStaxLogo" descr="openstax college logo">
            <a:extLst>
              <a:ext uri="{FF2B5EF4-FFF2-40B4-BE49-F238E27FC236}">
                <a16:creationId xmlns:a16="http://schemas.microsoft.com/office/drawing/2014/main" id="{D0135198-0E3D-441F-A71E-92A32B942D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14.8</a:t>
            </a:r>
          </a:p>
        </p:txBody>
      </p:sp>
    </p:spTree>
    <p:extLst>
      <p:ext uri="{BB962C8B-B14F-4D97-AF65-F5344CB8AC3E}">
        <p14:creationId xmlns:p14="http://schemas.microsoft.com/office/powerpoint/2010/main" val="2090455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750</TotalTime>
  <Words>2156</Words>
  <Application>Microsoft Office PowerPoint</Application>
  <PresentationFormat>On-screen Show (4:3)</PresentationFormat>
  <Paragraphs>66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Essential</vt:lpstr>
      <vt:lpstr>Biology</vt:lpstr>
      <vt:lpstr>Figure 14.1</vt:lpstr>
      <vt:lpstr>Figure 14.2</vt:lpstr>
      <vt:lpstr>Figure 14.3</vt:lpstr>
      <vt:lpstr>Figure 14.4</vt:lpstr>
      <vt:lpstr>Figure 14.5</vt:lpstr>
      <vt:lpstr>Figure 14.6</vt:lpstr>
      <vt:lpstr>Figure 14.7</vt:lpstr>
      <vt:lpstr>Figure 14.8</vt:lpstr>
      <vt:lpstr>Figure 14.9</vt:lpstr>
      <vt:lpstr>Figure 14.10</vt:lpstr>
      <vt:lpstr>Figure 14.11</vt:lpstr>
      <vt:lpstr>Figure 14.12</vt:lpstr>
      <vt:lpstr>Figure 14.13</vt:lpstr>
      <vt:lpstr>Figure 14.14</vt:lpstr>
      <vt:lpstr>Figure 14.15</vt:lpstr>
      <vt:lpstr>Figure 14.16</vt:lpstr>
      <vt:lpstr>Figure 14.17</vt:lpstr>
      <vt:lpstr>Figure 14.18</vt:lpstr>
      <vt:lpstr>Figure 14.19</vt:lpstr>
      <vt:lpstr>Figure 14.20</vt:lpstr>
      <vt:lpstr>Figure 14.21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14 - DNA STRUCTURE AND FUNCTION</dc:title>
  <dc:creator>Spuddy McSpare</dc:creator>
  <cp:lastModifiedBy>Loner, Robin</cp:lastModifiedBy>
  <cp:revision>209</cp:revision>
  <cp:lastPrinted>2013-06-08T18:01:06Z</cp:lastPrinted>
  <dcterms:created xsi:type="dcterms:W3CDTF">2012-06-04T02:13:36Z</dcterms:created>
  <dcterms:modified xsi:type="dcterms:W3CDTF">2019-03-27T17:12:46Z</dcterms:modified>
</cp:coreProperties>
</file>